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56"/>
    <p:sldId id="257" r:id="rId57"/>
    <p:sldId id="258" r:id="rId58"/>
    <p:sldId id="259" r:id="rId59"/>
    <p:sldId id="260" r:id="rId60"/>
    <p:sldId id="261" r:id="rId61"/>
    <p:sldId id="262" r:id="rId62"/>
    <p:sldId id="263" r:id="rId63"/>
    <p:sldId id="264" r:id="rId64"/>
    <p:sldId id="265" r:id="rId65"/>
    <p:sldId id="266" r:id="rId66"/>
    <p:sldId id="267" r:id="rId67"/>
    <p:sldId id="268" r:id="rId68"/>
    <p:sldId id="269" r:id="rId69"/>
    <p:sldId id="270" r:id="rId70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Noto Serif" charset="1" panose="02020600060500020200"/>
      <p:regular r:id="rId10"/>
    </p:embeddedFont>
    <p:embeddedFont>
      <p:font typeface="Noto Serif Bold" charset="1" panose="02020800060500020200"/>
      <p:regular r:id="rId11"/>
    </p:embeddedFont>
    <p:embeddedFont>
      <p:font typeface="Noto Serif Italics" charset="1" panose="02020600060500090200"/>
      <p:regular r:id="rId12"/>
    </p:embeddedFont>
    <p:embeddedFont>
      <p:font typeface="Noto Serif Bold Italics" charset="1" panose="02020800060500090200"/>
      <p:regular r:id="rId13"/>
    </p:embeddedFont>
    <p:embeddedFont>
      <p:font typeface="Canva Sans" charset="1" panose="020B0503030501040103"/>
      <p:regular r:id="rId14"/>
    </p:embeddedFont>
    <p:embeddedFont>
      <p:font typeface="Canva Sans Bold" charset="1" panose="020B0803030501040103"/>
      <p:regular r:id="rId15"/>
    </p:embeddedFont>
    <p:embeddedFont>
      <p:font typeface="Canva Sans Italics" charset="1" panose="020B0503030501040103"/>
      <p:regular r:id="rId16"/>
    </p:embeddedFont>
    <p:embeddedFont>
      <p:font typeface="Canva Sans Bold Italics" charset="1" panose="020B0803030501040103"/>
      <p:regular r:id="rId17"/>
    </p:embeddedFont>
    <p:embeddedFont>
      <p:font typeface="Canva Sans Medium" charset="1" panose="020B0603030501040103"/>
      <p:regular r:id="rId18"/>
    </p:embeddedFont>
    <p:embeddedFont>
      <p:font typeface="Canva Sans Medium Italics" charset="1" panose="020B0603030501040103"/>
      <p:regular r:id="rId19"/>
    </p:embeddedFont>
    <p:embeddedFont>
      <p:font typeface="Poppins" charset="1" panose="00000500000000000000"/>
      <p:regular r:id="rId20"/>
    </p:embeddedFont>
    <p:embeddedFont>
      <p:font typeface="Poppins Bold" charset="1" panose="00000800000000000000"/>
      <p:regular r:id="rId21"/>
    </p:embeddedFont>
    <p:embeddedFont>
      <p:font typeface="Poppins Italics" charset="1" panose="00000500000000000000"/>
      <p:regular r:id="rId22"/>
    </p:embeddedFont>
    <p:embeddedFont>
      <p:font typeface="Poppins Bold Italics" charset="1" panose="00000800000000000000"/>
      <p:regular r:id="rId23"/>
    </p:embeddedFont>
    <p:embeddedFont>
      <p:font typeface="Poppins Thin" charset="1" panose="00000300000000000000"/>
      <p:regular r:id="rId24"/>
    </p:embeddedFont>
    <p:embeddedFont>
      <p:font typeface="Poppins Thin Italics" charset="1" panose="00000300000000000000"/>
      <p:regular r:id="rId25"/>
    </p:embeddedFont>
    <p:embeddedFont>
      <p:font typeface="Poppins Extra-Light" charset="1" panose="00000300000000000000"/>
      <p:regular r:id="rId26"/>
    </p:embeddedFont>
    <p:embeddedFont>
      <p:font typeface="Poppins Extra-Light Italics" charset="1" panose="00000300000000000000"/>
      <p:regular r:id="rId27"/>
    </p:embeddedFont>
    <p:embeddedFont>
      <p:font typeface="Poppins Light" charset="1" panose="00000400000000000000"/>
      <p:regular r:id="rId28"/>
    </p:embeddedFont>
    <p:embeddedFont>
      <p:font typeface="Poppins Light Italics" charset="1" panose="00000400000000000000"/>
      <p:regular r:id="rId29"/>
    </p:embeddedFont>
    <p:embeddedFont>
      <p:font typeface="Poppins Medium" charset="1" panose="00000600000000000000"/>
      <p:regular r:id="rId30"/>
    </p:embeddedFont>
    <p:embeddedFont>
      <p:font typeface="Poppins Medium Italics" charset="1" panose="00000600000000000000"/>
      <p:regular r:id="rId31"/>
    </p:embeddedFont>
    <p:embeddedFont>
      <p:font typeface="Poppins Semi-Bold" charset="1" panose="00000700000000000000"/>
      <p:regular r:id="rId32"/>
    </p:embeddedFont>
    <p:embeddedFont>
      <p:font typeface="Poppins Semi-Bold Italics" charset="1" panose="00000700000000000000"/>
      <p:regular r:id="rId33"/>
    </p:embeddedFont>
    <p:embeddedFont>
      <p:font typeface="Poppins Ultra-Bold" charset="1" panose="00000900000000000000"/>
      <p:regular r:id="rId34"/>
    </p:embeddedFont>
    <p:embeddedFont>
      <p:font typeface="Poppins Ultra-Bold Italics" charset="1" panose="00000900000000000000"/>
      <p:regular r:id="rId35"/>
    </p:embeddedFont>
    <p:embeddedFont>
      <p:font typeface="Poppins Heavy" charset="1" panose="00000A00000000000000"/>
      <p:regular r:id="rId36"/>
    </p:embeddedFont>
    <p:embeddedFont>
      <p:font typeface="Poppins Heavy Italics" charset="1" panose="00000A00000000000000"/>
      <p:regular r:id="rId37"/>
    </p:embeddedFont>
    <p:embeddedFont>
      <p:font typeface="Montserrat" charset="1" panose="00000500000000000000"/>
      <p:regular r:id="rId38"/>
    </p:embeddedFont>
    <p:embeddedFont>
      <p:font typeface="Montserrat Bold" charset="1" panose="00000800000000000000"/>
      <p:regular r:id="rId39"/>
    </p:embeddedFont>
    <p:embeddedFont>
      <p:font typeface="Montserrat Italics" charset="1" panose="00000500000000000000"/>
      <p:regular r:id="rId40"/>
    </p:embeddedFont>
    <p:embeddedFont>
      <p:font typeface="Montserrat Bold Italics" charset="1" panose="00000800000000000000"/>
      <p:regular r:id="rId41"/>
    </p:embeddedFont>
    <p:embeddedFont>
      <p:font typeface="Montserrat Thin" charset="1" panose="00000300000000000000"/>
      <p:regular r:id="rId42"/>
    </p:embeddedFont>
    <p:embeddedFont>
      <p:font typeface="Montserrat Thin Italics" charset="1" panose="00000300000000000000"/>
      <p:regular r:id="rId43"/>
    </p:embeddedFont>
    <p:embeddedFont>
      <p:font typeface="Montserrat Extra-Light" charset="1" panose="00000300000000000000"/>
      <p:regular r:id="rId44"/>
    </p:embeddedFont>
    <p:embeddedFont>
      <p:font typeface="Montserrat Extra-Light Italics" charset="1" panose="00000300000000000000"/>
      <p:regular r:id="rId45"/>
    </p:embeddedFont>
    <p:embeddedFont>
      <p:font typeface="Montserrat Light" charset="1" panose="00000400000000000000"/>
      <p:regular r:id="rId46"/>
    </p:embeddedFont>
    <p:embeddedFont>
      <p:font typeface="Montserrat Light Italics" charset="1" panose="00000400000000000000"/>
      <p:regular r:id="rId47"/>
    </p:embeddedFont>
    <p:embeddedFont>
      <p:font typeface="Montserrat Medium" charset="1" panose="00000600000000000000"/>
      <p:regular r:id="rId48"/>
    </p:embeddedFont>
    <p:embeddedFont>
      <p:font typeface="Montserrat Medium Italics" charset="1" panose="00000600000000000000"/>
      <p:regular r:id="rId49"/>
    </p:embeddedFont>
    <p:embeddedFont>
      <p:font typeface="Montserrat Semi-Bold" charset="1" panose="00000700000000000000"/>
      <p:regular r:id="rId50"/>
    </p:embeddedFont>
    <p:embeddedFont>
      <p:font typeface="Montserrat Semi-Bold Italics" charset="1" panose="00000700000000000000"/>
      <p:regular r:id="rId51"/>
    </p:embeddedFont>
    <p:embeddedFont>
      <p:font typeface="Montserrat Ultra-Bold" charset="1" panose="00000900000000000000"/>
      <p:regular r:id="rId52"/>
    </p:embeddedFont>
    <p:embeddedFont>
      <p:font typeface="Montserrat Ultra-Bold Italics" charset="1" panose="00000900000000000000"/>
      <p:regular r:id="rId53"/>
    </p:embeddedFont>
    <p:embeddedFont>
      <p:font typeface="Montserrat Heavy" charset="1" panose="00000A00000000000000"/>
      <p:regular r:id="rId54"/>
    </p:embeddedFont>
    <p:embeddedFont>
      <p:font typeface="Montserrat Heavy Italics" charset="1" panose="00000A00000000000000"/>
      <p:regular r:id="rId5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44" Target="fonts/font44.fntdata" Type="http://schemas.openxmlformats.org/officeDocument/2006/relationships/font"/><Relationship Id="rId45" Target="fonts/font45.fntdata" Type="http://schemas.openxmlformats.org/officeDocument/2006/relationships/font"/><Relationship Id="rId46" Target="fonts/font46.fntdata" Type="http://schemas.openxmlformats.org/officeDocument/2006/relationships/font"/><Relationship Id="rId47" Target="fonts/font47.fntdata" Type="http://schemas.openxmlformats.org/officeDocument/2006/relationships/font"/><Relationship Id="rId48" Target="fonts/font48.fntdata" Type="http://schemas.openxmlformats.org/officeDocument/2006/relationships/font"/><Relationship Id="rId49" Target="fonts/font49.fntdata" Type="http://schemas.openxmlformats.org/officeDocument/2006/relationships/font"/><Relationship Id="rId5" Target="tableStyles.xml" Type="http://schemas.openxmlformats.org/officeDocument/2006/relationships/tableStyles"/><Relationship Id="rId50" Target="fonts/font50.fntdata" Type="http://schemas.openxmlformats.org/officeDocument/2006/relationships/font"/><Relationship Id="rId51" Target="fonts/font51.fntdata" Type="http://schemas.openxmlformats.org/officeDocument/2006/relationships/font"/><Relationship Id="rId52" Target="fonts/font52.fntdata" Type="http://schemas.openxmlformats.org/officeDocument/2006/relationships/font"/><Relationship Id="rId53" Target="fonts/font53.fntdata" Type="http://schemas.openxmlformats.org/officeDocument/2006/relationships/font"/><Relationship Id="rId54" Target="fonts/font54.fntdata" Type="http://schemas.openxmlformats.org/officeDocument/2006/relationships/font"/><Relationship Id="rId55" Target="fonts/font55.fntdata" Type="http://schemas.openxmlformats.org/officeDocument/2006/relationships/font"/><Relationship Id="rId56" Target="slides/slide1.xml" Type="http://schemas.openxmlformats.org/officeDocument/2006/relationships/slide"/><Relationship Id="rId57" Target="slides/slide2.xml" Type="http://schemas.openxmlformats.org/officeDocument/2006/relationships/slide"/><Relationship Id="rId58" Target="slides/slide3.xml" Type="http://schemas.openxmlformats.org/officeDocument/2006/relationships/slide"/><Relationship Id="rId59" Target="slides/slide4.xml" Type="http://schemas.openxmlformats.org/officeDocument/2006/relationships/slide"/><Relationship Id="rId6" Target="fonts/font6.fntdata" Type="http://schemas.openxmlformats.org/officeDocument/2006/relationships/font"/><Relationship Id="rId60" Target="slides/slide5.xml" Type="http://schemas.openxmlformats.org/officeDocument/2006/relationships/slide"/><Relationship Id="rId61" Target="slides/slide6.xml" Type="http://schemas.openxmlformats.org/officeDocument/2006/relationships/slide"/><Relationship Id="rId62" Target="slides/slide7.xml" Type="http://schemas.openxmlformats.org/officeDocument/2006/relationships/slide"/><Relationship Id="rId63" Target="slides/slide8.xml" Type="http://schemas.openxmlformats.org/officeDocument/2006/relationships/slide"/><Relationship Id="rId64" Target="slides/slide9.xml" Type="http://schemas.openxmlformats.org/officeDocument/2006/relationships/slide"/><Relationship Id="rId65" Target="slides/slide10.xml" Type="http://schemas.openxmlformats.org/officeDocument/2006/relationships/slide"/><Relationship Id="rId66" Target="slides/slide11.xml" Type="http://schemas.openxmlformats.org/officeDocument/2006/relationships/slide"/><Relationship Id="rId67" Target="slides/slide12.xml" Type="http://schemas.openxmlformats.org/officeDocument/2006/relationships/slide"/><Relationship Id="rId68" Target="slides/slide13.xml" Type="http://schemas.openxmlformats.org/officeDocument/2006/relationships/slide"/><Relationship Id="rId69" Target="slides/slide14.xml" Type="http://schemas.openxmlformats.org/officeDocument/2006/relationships/slide"/><Relationship Id="rId7" Target="fonts/font7.fntdata" Type="http://schemas.openxmlformats.org/officeDocument/2006/relationships/font"/><Relationship Id="rId70" Target="slides/slide15.xml" Type="http://schemas.openxmlformats.org/officeDocument/2006/relationships/slide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14.jpe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15.jpe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16.jpe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7.gif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8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6.jpeg" Type="http://schemas.openxmlformats.org/officeDocument/2006/relationships/image"/><Relationship Id="rId5" Target="../media/image7.jpeg" Type="http://schemas.openxmlformats.org/officeDocument/2006/relationships/image"/><Relationship Id="rId6" Target="../media/image8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9.jpeg" Type="http://schemas.openxmlformats.org/officeDocument/2006/relationships/image"/><Relationship Id="rId5" Target="../media/image10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https://public.tableau.com/app/profile/roy.joannides/viz/VanguardProject/Dashboard1" TargetMode="External" Type="http://schemas.openxmlformats.org/officeDocument/2006/relationships/hyperlink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13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055127" y="6629974"/>
            <a:ext cx="6161517" cy="816877"/>
            <a:chOff x="0" y="0"/>
            <a:chExt cx="1622786" cy="21514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622786" cy="215145"/>
            </a:xfrm>
            <a:custGeom>
              <a:avLst/>
              <a:gdLst/>
              <a:ahLst/>
              <a:cxnLst/>
              <a:rect r="r" b="b" t="t" l="l"/>
              <a:pathLst>
                <a:path h="215145" w="1622786">
                  <a:moveTo>
                    <a:pt x="64081" y="0"/>
                  </a:moveTo>
                  <a:lnTo>
                    <a:pt x="1558705" y="0"/>
                  </a:lnTo>
                  <a:cubicBezTo>
                    <a:pt x="1594096" y="0"/>
                    <a:pt x="1622786" y="28690"/>
                    <a:pt x="1622786" y="64081"/>
                  </a:cubicBezTo>
                  <a:lnTo>
                    <a:pt x="1622786" y="151063"/>
                  </a:lnTo>
                  <a:cubicBezTo>
                    <a:pt x="1622786" y="186454"/>
                    <a:pt x="1594096" y="215145"/>
                    <a:pt x="1558705" y="215145"/>
                  </a:cubicBezTo>
                  <a:lnTo>
                    <a:pt x="64081" y="215145"/>
                  </a:lnTo>
                  <a:cubicBezTo>
                    <a:pt x="28690" y="215145"/>
                    <a:pt x="0" y="186454"/>
                    <a:pt x="0" y="151063"/>
                  </a:cubicBezTo>
                  <a:lnTo>
                    <a:pt x="0" y="64081"/>
                  </a:lnTo>
                  <a:cubicBezTo>
                    <a:pt x="0" y="28690"/>
                    <a:pt x="28690" y="0"/>
                    <a:pt x="64081" y="0"/>
                  </a:cubicBezTo>
                  <a:close/>
                </a:path>
              </a:pathLst>
            </a:custGeom>
            <a:solidFill>
              <a:srgbClr val="F8D29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622786" cy="2532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2507783" y="0"/>
            <a:ext cx="5780217" cy="10287000"/>
            <a:chOff x="0" y="0"/>
            <a:chExt cx="1522362" cy="270933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522362" cy="2709333"/>
            </a:xfrm>
            <a:custGeom>
              <a:avLst/>
              <a:gdLst/>
              <a:ahLst/>
              <a:cxnLst/>
              <a:rect r="r" b="b" t="t" l="l"/>
              <a:pathLst>
                <a:path h="2709333" w="1522362">
                  <a:moveTo>
                    <a:pt x="0" y="0"/>
                  </a:moveTo>
                  <a:lnTo>
                    <a:pt x="1522362" y="0"/>
                  </a:lnTo>
                  <a:lnTo>
                    <a:pt x="152236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3131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522362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6105668" y="939161"/>
            <a:ext cx="1153632" cy="117531"/>
            <a:chOff x="0" y="0"/>
            <a:chExt cx="303837" cy="3095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03837" cy="30955"/>
            </a:xfrm>
            <a:custGeom>
              <a:avLst/>
              <a:gdLst/>
              <a:ahLst/>
              <a:cxnLst/>
              <a:rect r="r" b="b" t="t" l="l"/>
              <a:pathLst>
                <a:path h="30955" w="303837">
                  <a:moveTo>
                    <a:pt x="0" y="0"/>
                  </a:moveTo>
                  <a:lnTo>
                    <a:pt x="303837" y="0"/>
                  </a:lnTo>
                  <a:lnTo>
                    <a:pt x="303837" y="30955"/>
                  </a:lnTo>
                  <a:lnTo>
                    <a:pt x="0" y="30955"/>
                  </a:lnTo>
                  <a:close/>
                </a:path>
              </a:pathLst>
            </a:custGeom>
            <a:solidFill>
              <a:srgbClr val="F8D297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303837" cy="690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2055127" y="3002074"/>
            <a:ext cx="9227144" cy="12626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588"/>
              </a:lnSpc>
            </a:pPr>
            <a:r>
              <a:rPr lang="en-US" sz="9400">
                <a:solidFill>
                  <a:srgbClr val="000000"/>
                </a:solidFill>
                <a:latin typeface="Noto Serif Bold"/>
              </a:rPr>
              <a:t>Project 2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9461145" y="1781031"/>
            <a:ext cx="8265043" cy="4848943"/>
            <a:chOff x="0" y="0"/>
            <a:chExt cx="11020057" cy="6465258"/>
          </a:xfrm>
        </p:grpSpPr>
        <p:pic>
          <p:nvPicPr>
            <p:cNvPr name="Picture 13" id="13"/>
            <p:cNvPicPr>
              <a:picLocks noChangeAspect="true"/>
            </p:cNvPicPr>
            <p:nvPr/>
          </p:nvPicPr>
          <p:blipFill>
            <a:blip r:embed="rId2"/>
            <a:srcRect l="2173" t="0" r="2173" b="0"/>
            <a:stretch>
              <a:fillRect/>
            </a:stretch>
          </p:blipFill>
          <p:spPr>
            <a:xfrm flipH="false" flipV="false">
              <a:off x="0" y="0"/>
              <a:ext cx="11020057" cy="6465258"/>
            </a:xfrm>
            <a:prstGeom prst="rect">
              <a:avLst/>
            </a:prstGeom>
          </p:spPr>
        </p:pic>
      </p:grpSp>
      <p:sp>
        <p:nvSpPr>
          <p:cNvPr name="Freeform 14" id="14"/>
          <p:cNvSpPr/>
          <p:nvPr/>
        </p:nvSpPr>
        <p:spPr>
          <a:xfrm flipH="false" flipV="false" rot="0">
            <a:off x="1009650" y="603290"/>
            <a:ext cx="849374" cy="906805"/>
          </a:xfrm>
          <a:custGeom>
            <a:avLst/>
            <a:gdLst/>
            <a:ahLst/>
            <a:cxnLst/>
            <a:rect r="r" b="b" t="t" l="l"/>
            <a:pathLst>
              <a:path h="906805" w="849374">
                <a:moveTo>
                  <a:pt x="0" y="0"/>
                </a:moveTo>
                <a:lnTo>
                  <a:pt x="849374" y="0"/>
                </a:lnTo>
                <a:lnTo>
                  <a:pt x="849374" y="906805"/>
                </a:lnTo>
                <a:lnTo>
                  <a:pt x="0" y="90680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9971724" y="2305122"/>
            <a:ext cx="7706692" cy="4324853"/>
          </a:xfrm>
          <a:custGeom>
            <a:avLst/>
            <a:gdLst/>
            <a:ahLst/>
            <a:cxnLst/>
            <a:rect r="r" b="b" t="t" l="l"/>
            <a:pathLst>
              <a:path h="4324853" w="7706692">
                <a:moveTo>
                  <a:pt x="0" y="0"/>
                </a:moveTo>
                <a:lnTo>
                  <a:pt x="7706692" y="0"/>
                </a:lnTo>
                <a:lnTo>
                  <a:pt x="7706692" y="4324852"/>
                </a:lnTo>
                <a:lnTo>
                  <a:pt x="0" y="43248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2709077" y="6792701"/>
            <a:ext cx="4853616" cy="457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599">
                <a:solidFill>
                  <a:srgbClr val="000000"/>
                </a:solidFill>
                <a:latin typeface="Poppins Bold"/>
              </a:rPr>
              <a:t>SPEAKER: ROY JOANNIDES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055127" y="5614266"/>
            <a:ext cx="6998989" cy="720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 spc="1242">
                <a:solidFill>
                  <a:srgbClr val="000000"/>
                </a:solidFill>
                <a:latin typeface="Poppins"/>
              </a:rPr>
              <a:t>CUSTOMER DIGITAL EXPERIMENT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932213" y="830922"/>
            <a:ext cx="2753475" cy="314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320"/>
              </a:lnSpc>
            </a:pPr>
            <a:r>
              <a:rPr lang="en-US" sz="2000">
                <a:solidFill>
                  <a:srgbClr val="000000"/>
                </a:solidFill>
                <a:latin typeface="Poppins"/>
              </a:rPr>
              <a:t>IRONHACK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64496" y="1614312"/>
            <a:ext cx="426620" cy="393556"/>
          </a:xfrm>
          <a:custGeom>
            <a:avLst/>
            <a:gdLst/>
            <a:ahLst/>
            <a:cxnLst/>
            <a:rect r="r" b="b" t="t" l="l"/>
            <a:pathLst>
              <a:path h="393556" w="426620">
                <a:moveTo>
                  <a:pt x="0" y="0"/>
                </a:moveTo>
                <a:lnTo>
                  <a:pt x="426620" y="0"/>
                </a:lnTo>
                <a:lnTo>
                  <a:pt x="426620" y="393557"/>
                </a:lnTo>
                <a:lnTo>
                  <a:pt x="0" y="3935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69454" y="2245605"/>
            <a:ext cx="10793336" cy="7644048"/>
          </a:xfrm>
          <a:custGeom>
            <a:avLst/>
            <a:gdLst/>
            <a:ahLst/>
            <a:cxnLst/>
            <a:rect r="r" b="b" t="t" l="l"/>
            <a:pathLst>
              <a:path h="7644048" w="10793336">
                <a:moveTo>
                  <a:pt x="0" y="0"/>
                </a:moveTo>
                <a:lnTo>
                  <a:pt x="10793337" y="0"/>
                </a:lnTo>
                <a:lnTo>
                  <a:pt x="10793337" y="7644048"/>
                </a:lnTo>
                <a:lnTo>
                  <a:pt x="0" y="764404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872975" y="847988"/>
            <a:ext cx="2753475" cy="314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320"/>
              </a:lnSpc>
            </a:pPr>
            <a:r>
              <a:rPr lang="en-US" sz="2000">
                <a:solidFill>
                  <a:srgbClr val="FFFFFF"/>
                </a:solidFill>
                <a:latin typeface="Poppins"/>
              </a:rPr>
              <a:t>Vanguard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589851" y="410426"/>
            <a:ext cx="13366204" cy="822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245"/>
              </a:lnSpc>
            </a:pPr>
            <a:r>
              <a:rPr lang="en-US" sz="6122">
                <a:solidFill>
                  <a:srgbClr val="000000"/>
                </a:solidFill>
                <a:latin typeface="Noto Serif Bold"/>
              </a:rPr>
              <a:t>Performance Metrics and Testing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289501" y="1519062"/>
            <a:ext cx="6080099" cy="4610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2400">
                <a:solidFill>
                  <a:srgbClr val="000000"/>
                </a:solidFill>
                <a:latin typeface="Poppins Bold"/>
              </a:rPr>
              <a:t>COMPLETION RATE WITH 5% THRESHOLD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682685" y="2398394"/>
            <a:ext cx="6106904" cy="5434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0"/>
              </a:lnSpc>
            </a:pPr>
          </a:p>
          <a:p>
            <a:pPr algn="ctr">
              <a:lnSpc>
                <a:spcPts val="3920"/>
              </a:lnSpc>
            </a:pPr>
          </a:p>
          <a:p>
            <a:pPr algn="ctr">
              <a:lnSpc>
                <a:spcPts val="3920"/>
              </a:lnSpc>
            </a:pPr>
            <a:r>
              <a:rPr lang="en-US" sz="2800">
                <a:solidFill>
                  <a:srgbClr val="000000"/>
                </a:solidFill>
                <a:latin typeface="Canva Sans"/>
              </a:rPr>
              <a:t>- z-statistic: 35.113623085561784</a:t>
            </a:r>
          </a:p>
          <a:p>
            <a:pPr algn="ctr">
              <a:lnSpc>
                <a:spcPts val="3920"/>
              </a:lnSpc>
            </a:pPr>
            <a:r>
              <a:rPr lang="en-US" sz="2800">
                <a:solidFill>
                  <a:srgbClr val="000000"/>
                </a:solidFill>
                <a:latin typeface="Canva Sans"/>
              </a:rPr>
              <a:t>  - p-value: 2.088351265377015e-270</a:t>
            </a:r>
          </a:p>
          <a:p>
            <a:pPr algn="ctr">
              <a:lnSpc>
                <a:spcPts val="3920"/>
              </a:lnSpc>
            </a:pPr>
          </a:p>
          <a:p>
            <a:pPr algn="ctr">
              <a:lnSpc>
                <a:spcPts val="3920"/>
              </a:lnSpc>
            </a:pPr>
            <a:r>
              <a:rPr lang="en-US" sz="2800">
                <a:solidFill>
                  <a:srgbClr val="000000"/>
                </a:solidFill>
                <a:latin typeface="Canva Sans Bold"/>
              </a:rPr>
              <a:t>Reject Null Hypothesis:</a:t>
            </a:r>
            <a:r>
              <a:rPr lang="en-US" sz="2800">
                <a:solidFill>
                  <a:srgbClr val="000000"/>
                </a:solidFill>
                <a:latin typeface="Canva Sans"/>
              </a:rPr>
              <a:t> The new design leads to a completion rate increase greater than 5% and is cost-effective.</a:t>
            </a:r>
          </a:p>
          <a:p>
            <a:pPr algn="ctr">
              <a:lnSpc>
                <a:spcPts val="3920"/>
              </a:lnSpc>
            </a:pP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64496" y="1614312"/>
            <a:ext cx="426620" cy="393556"/>
          </a:xfrm>
          <a:custGeom>
            <a:avLst/>
            <a:gdLst/>
            <a:ahLst/>
            <a:cxnLst/>
            <a:rect r="r" b="b" t="t" l="l"/>
            <a:pathLst>
              <a:path h="393556" w="426620">
                <a:moveTo>
                  <a:pt x="0" y="0"/>
                </a:moveTo>
                <a:lnTo>
                  <a:pt x="426620" y="0"/>
                </a:lnTo>
                <a:lnTo>
                  <a:pt x="426620" y="393557"/>
                </a:lnTo>
                <a:lnTo>
                  <a:pt x="0" y="3935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80559" y="2311293"/>
            <a:ext cx="11911798" cy="7975707"/>
          </a:xfrm>
          <a:custGeom>
            <a:avLst/>
            <a:gdLst/>
            <a:ahLst/>
            <a:cxnLst/>
            <a:rect r="r" b="b" t="t" l="l"/>
            <a:pathLst>
              <a:path h="7975707" w="11911798">
                <a:moveTo>
                  <a:pt x="0" y="0"/>
                </a:moveTo>
                <a:lnTo>
                  <a:pt x="11911798" y="0"/>
                </a:lnTo>
                <a:lnTo>
                  <a:pt x="11911798" y="7975707"/>
                </a:lnTo>
                <a:lnTo>
                  <a:pt x="0" y="797570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557" t="0" r="-1557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872975" y="847988"/>
            <a:ext cx="2753475" cy="314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320"/>
              </a:lnSpc>
            </a:pPr>
            <a:r>
              <a:rPr lang="en-US" sz="2000">
                <a:solidFill>
                  <a:srgbClr val="FFFFFF"/>
                </a:solidFill>
                <a:latin typeface="Poppins"/>
              </a:rPr>
              <a:t>Vanguard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329551" y="410426"/>
            <a:ext cx="11626504" cy="822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245"/>
              </a:lnSpc>
            </a:pPr>
            <a:r>
              <a:rPr lang="en-US" sz="6122">
                <a:solidFill>
                  <a:srgbClr val="000000"/>
                </a:solidFill>
                <a:latin typeface="Noto Serif Bold"/>
              </a:rPr>
              <a:t>Performance Metrics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289501" y="1519062"/>
            <a:ext cx="7786912" cy="4610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2400">
                <a:solidFill>
                  <a:srgbClr val="000000"/>
                </a:solidFill>
                <a:latin typeface="Poppins Bold"/>
              </a:rPr>
              <a:t>TIME SPENT (PER STEP AND MEAN TOTAL PROCESS)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848462" y="2910877"/>
            <a:ext cx="5283163" cy="5981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 Bold"/>
              </a:rPr>
              <a:t>Mean total process time</a:t>
            </a:r>
          </a:p>
          <a:p>
            <a:pPr algn="ctr">
              <a:lnSpc>
                <a:spcPts val="4759"/>
              </a:lnSpc>
            </a:pP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 Bold"/>
              </a:rPr>
              <a:t>Average Time Spent for Test Group: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 Bold"/>
              </a:rPr>
              <a:t> </a:t>
            </a:r>
            <a:r>
              <a:rPr lang="en-US" sz="3399">
                <a:solidFill>
                  <a:srgbClr val="FF3131"/>
                </a:solidFill>
                <a:latin typeface="Canva Sans Bold"/>
              </a:rPr>
              <a:t>00:05:07</a:t>
            </a:r>
          </a:p>
          <a:p>
            <a:pPr algn="ctr">
              <a:lnSpc>
                <a:spcPts val="4759"/>
              </a:lnSpc>
            </a:pP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 Bold"/>
              </a:rPr>
              <a:t>Average Time Spent for Control Group: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3131"/>
                </a:solidFill>
                <a:latin typeface="Canva Sans Bold"/>
              </a:rPr>
              <a:t>00:05:08</a:t>
            </a:r>
          </a:p>
          <a:p>
            <a:pPr algn="ctr" marL="0" indent="0" lvl="0">
              <a:lnSpc>
                <a:spcPts val="475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77187" y="1861249"/>
            <a:ext cx="426620" cy="393556"/>
          </a:xfrm>
          <a:custGeom>
            <a:avLst/>
            <a:gdLst/>
            <a:ahLst/>
            <a:cxnLst/>
            <a:rect r="r" b="b" t="t" l="l"/>
            <a:pathLst>
              <a:path h="393556" w="426620">
                <a:moveTo>
                  <a:pt x="0" y="0"/>
                </a:moveTo>
                <a:lnTo>
                  <a:pt x="426620" y="0"/>
                </a:lnTo>
                <a:lnTo>
                  <a:pt x="426620" y="393557"/>
                </a:lnTo>
                <a:lnTo>
                  <a:pt x="0" y="3935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627160" y="2044129"/>
            <a:ext cx="10261254" cy="7544190"/>
          </a:xfrm>
          <a:custGeom>
            <a:avLst/>
            <a:gdLst/>
            <a:ahLst/>
            <a:cxnLst/>
            <a:rect r="r" b="b" t="t" l="l"/>
            <a:pathLst>
              <a:path h="7544190" w="10261254">
                <a:moveTo>
                  <a:pt x="0" y="0"/>
                </a:moveTo>
                <a:lnTo>
                  <a:pt x="10261254" y="0"/>
                </a:lnTo>
                <a:lnTo>
                  <a:pt x="10261254" y="7544190"/>
                </a:lnTo>
                <a:lnTo>
                  <a:pt x="0" y="754419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431170" y="1765999"/>
            <a:ext cx="4726635" cy="4610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2400">
                <a:solidFill>
                  <a:srgbClr val="000000"/>
                </a:solidFill>
                <a:latin typeface="Poppins Bold"/>
              </a:rPr>
              <a:t>ERROR RATES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872975" y="847988"/>
            <a:ext cx="2753475" cy="314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320"/>
              </a:lnSpc>
            </a:pPr>
            <a:r>
              <a:rPr lang="en-US" sz="2000">
                <a:solidFill>
                  <a:srgbClr val="FFFFFF"/>
                </a:solidFill>
                <a:latin typeface="Poppins"/>
              </a:rPr>
              <a:t>Vanguard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654625" y="410426"/>
            <a:ext cx="11301430" cy="822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245"/>
              </a:lnSpc>
            </a:pPr>
            <a:r>
              <a:rPr lang="en-US" sz="6122">
                <a:solidFill>
                  <a:srgbClr val="000000"/>
                </a:solidFill>
                <a:latin typeface="Noto Serif Bold"/>
              </a:rPr>
              <a:t>Performance Metrics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764831" y="3703606"/>
            <a:ext cx="4191224" cy="28226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3"/>
              </a:lnSpc>
            </a:pPr>
            <a:r>
              <a:rPr lang="en-US" sz="2695">
                <a:solidFill>
                  <a:srgbClr val="000000"/>
                </a:solidFill>
                <a:latin typeface="Canva Sans"/>
              </a:rPr>
              <a:t>Error rate for control group: </a:t>
            </a:r>
            <a:r>
              <a:rPr lang="en-US" sz="2695">
                <a:solidFill>
                  <a:srgbClr val="000000"/>
                </a:solidFill>
                <a:latin typeface="Canva Sans Bold"/>
              </a:rPr>
              <a:t>0.77</a:t>
            </a:r>
          </a:p>
          <a:p>
            <a:pPr algn="ctr">
              <a:lnSpc>
                <a:spcPts val="3773"/>
              </a:lnSpc>
            </a:pPr>
          </a:p>
          <a:p>
            <a:pPr algn="ctr">
              <a:lnSpc>
                <a:spcPts val="3773"/>
              </a:lnSpc>
            </a:pPr>
            <a:r>
              <a:rPr lang="en-US" sz="2695">
                <a:solidFill>
                  <a:srgbClr val="000000"/>
                </a:solidFill>
                <a:latin typeface="Canva Sans"/>
              </a:rPr>
              <a:t>Error rate for test group: </a:t>
            </a:r>
            <a:r>
              <a:rPr lang="en-US" sz="2695">
                <a:solidFill>
                  <a:srgbClr val="000000"/>
                </a:solidFill>
                <a:latin typeface="Canva Sans Bold"/>
              </a:rPr>
              <a:t>0.86</a:t>
            </a:r>
          </a:p>
          <a:p>
            <a:pPr algn="ctr" marL="0" indent="0" lvl="0">
              <a:lnSpc>
                <a:spcPts val="3773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30910" y="2205838"/>
            <a:ext cx="15928390" cy="4982159"/>
            <a:chOff x="0" y="0"/>
            <a:chExt cx="4195131" cy="131217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195132" cy="1312174"/>
            </a:xfrm>
            <a:custGeom>
              <a:avLst/>
              <a:gdLst/>
              <a:ahLst/>
              <a:cxnLst/>
              <a:rect r="r" b="b" t="t" l="l"/>
              <a:pathLst>
                <a:path h="1312174" w="4195132">
                  <a:moveTo>
                    <a:pt x="0" y="0"/>
                  </a:moveTo>
                  <a:lnTo>
                    <a:pt x="4195132" y="0"/>
                  </a:lnTo>
                  <a:lnTo>
                    <a:pt x="4195132" y="1312174"/>
                  </a:lnTo>
                  <a:lnTo>
                    <a:pt x="0" y="1312174"/>
                  </a:lnTo>
                  <a:close/>
                </a:path>
              </a:pathLst>
            </a:custGeom>
            <a:solidFill>
              <a:srgbClr val="FF3131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195131" cy="13597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19"/>
                </a:lnSpc>
              </a:pPr>
              <a:r>
                <a:rPr lang="en-US" sz="2799">
                  <a:solidFill>
                    <a:srgbClr val="FFFFFF"/>
                  </a:solidFill>
                  <a:latin typeface="Montserrat"/>
                </a:rPr>
                <a:t>Design Effectiveness:</a:t>
              </a:r>
            </a:p>
            <a:p>
              <a:pPr algn="just" marL="604519" indent="-302260" lvl="1">
                <a:lnSpc>
                  <a:spcPts val="3919"/>
                </a:lnSpc>
                <a:buFont typeface="Arial"/>
                <a:buChar char="•"/>
              </a:pPr>
              <a:r>
                <a:rPr lang="en-US" sz="2799">
                  <a:solidFill>
                    <a:srgbClr val="FFFFFF"/>
                  </a:solidFill>
                  <a:latin typeface="Montserrat"/>
                </a:rPr>
                <a:t>W</a:t>
              </a:r>
              <a:r>
                <a:rPr lang="en-US" sz="2799">
                  <a:solidFill>
                    <a:srgbClr val="FFFFFF"/>
                  </a:solidFill>
                  <a:latin typeface="Montserrat"/>
                </a:rPr>
                <a:t>ell-structured, </a:t>
              </a:r>
              <a:r>
                <a:rPr lang="en-US" sz="2799">
                  <a:solidFill>
                    <a:srgbClr val="FFFFFF"/>
                  </a:solidFill>
                  <a:latin typeface="Montserrat"/>
                </a:rPr>
                <a:t>C</a:t>
              </a:r>
              <a:r>
                <a:rPr lang="en-US" sz="2799">
                  <a:solidFill>
                    <a:srgbClr val="FFFFFF"/>
                  </a:solidFill>
                  <a:latin typeface="Montserrat"/>
                </a:rPr>
                <a:t>lear objectives </a:t>
              </a:r>
            </a:p>
            <a:p>
              <a:pPr algn="just" marL="604519" indent="-302260" lvl="1">
                <a:lnSpc>
                  <a:spcPts val="3919"/>
                </a:lnSpc>
                <a:buFont typeface="Arial"/>
                <a:buChar char="•"/>
              </a:pPr>
              <a:r>
                <a:rPr lang="en-US" sz="2799">
                  <a:solidFill>
                    <a:srgbClr val="FFFFFF"/>
                  </a:solidFill>
                  <a:latin typeface="Montserrat"/>
                </a:rPr>
                <a:t>D</a:t>
              </a:r>
              <a:r>
                <a:rPr lang="en-US" sz="2799">
                  <a:solidFill>
                    <a:srgbClr val="FFFFFF"/>
                  </a:solidFill>
                  <a:latin typeface="Montserrat"/>
                </a:rPr>
                <a:t>efined key performance indicators (KPIs) to measure the effectiveness of the UI redesign.</a:t>
              </a:r>
            </a:p>
            <a:p>
              <a:pPr algn="just" marL="604519" indent="-302260" lvl="1">
                <a:lnSpc>
                  <a:spcPts val="3919"/>
                </a:lnSpc>
                <a:buFont typeface="Arial"/>
                <a:buChar char="•"/>
              </a:pPr>
              <a:r>
                <a:rPr lang="en-US" sz="2799">
                  <a:solidFill>
                    <a:srgbClr val="FFFFFF"/>
                  </a:solidFill>
                  <a:latin typeface="Montserrat"/>
                </a:rPr>
                <a:t>Distribution of </a:t>
              </a:r>
              <a:r>
                <a:rPr lang="en-US" sz="2799">
                  <a:solidFill>
                    <a:srgbClr val="FFFFFF"/>
                  </a:solidFill>
                  <a:latin typeface="Montserrat"/>
                </a:rPr>
                <a:t>Clients was randomized and fairly equal</a:t>
              </a:r>
            </a:p>
            <a:p>
              <a:pPr algn="just" marL="604519" indent="-302260" lvl="1">
                <a:lnSpc>
                  <a:spcPts val="3919"/>
                </a:lnSpc>
                <a:buFont typeface="Arial"/>
                <a:buChar char="•"/>
              </a:pPr>
              <a:r>
                <a:rPr lang="en-US" sz="2799">
                  <a:solidFill>
                    <a:srgbClr val="FFFFFF"/>
                  </a:solidFill>
                  <a:latin typeface="Montserrat"/>
                </a:rPr>
                <a:t>Bias was minimized through the randomization process and by ensuring that all clients had an equal chance of being assigned to either the control or test group.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330910" y="7187998"/>
            <a:ext cx="15928390" cy="2597174"/>
            <a:chOff x="0" y="0"/>
            <a:chExt cx="4195131" cy="68402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195132" cy="684029"/>
            </a:xfrm>
            <a:custGeom>
              <a:avLst/>
              <a:gdLst/>
              <a:ahLst/>
              <a:cxnLst/>
              <a:rect r="r" b="b" t="t" l="l"/>
              <a:pathLst>
                <a:path h="684029" w="4195132">
                  <a:moveTo>
                    <a:pt x="0" y="0"/>
                  </a:moveTo>
                  <a:lnTo>
                    <a:pt x="4195132" y="0"/>
                  </a:lnTo>
                  <a:lnTo>
                    <a:pt x="4195132" y="684029"/>
                  </a:lnTo>
                  <a:lnTo>
                    <a:pt x="0" y="684029"/>
                  </a:lnTo>
                  <a:close/>
                </a:path>
              </a:pathLst>
            </a:custGeom>
            <a:solidFill>
              <a:srgbClr val="FCFBFC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195131" cy="7221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000000"/>
                  </a:solidFill>
                  <a:latin typeface="Montserrat"/>
                </a:rPr>
                <a:t>Duration Assessment:</a:t>
              </a:r>
            </a:p>
            <a:p>
              <a:pPr algn="ctr">
                <a:lnSpc>
                  <a:spcPts val="3359"/>
                </a:lnSpc>
              </a:pPr>
            </a:p>
            <a:p>
              <a:pPr marL="518160" indent="-259080" lvl="1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000000"/>
                  </a:solidFill>
                  <a:latin typeface="Montserrat"/>
                </a:rPr>
                <a:t>The three-month duration allowed for sufficient time to capture user interactions and behaviors across different time periods, including weekdays and weekends.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6105668" y="939161"/>
            <a:ext cx="1153632" cy="117531"/>
            <a:chOff x="0" y="0"/>
            <a:chExt cx="303837" cy="3095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03837" cy="30955"/>
            </a:xfrm>
            <a:custGeom>
              <a:avLst/>
              <a:gdLst/>
              <a:ahLst/>
              <a:cxnLst/>
              <a:rect r="r" b="b" t="t" l="l"/>
              <a:pathLst>
                <a:path h="30955" w="303837">
                  <a:moveTo>
                    <a:pt x="0" y="0"/>
                  </a:moveTo>
                  <a:lnTo>
                    <a:pt x="303837" y="0"/>
                  </a:lnTo>
                  <a:lnTo>
                    <a:pt x="303837" y="30955"/>
                  </a:lnTo>
                  <a:lnTo>
                    <a:pt x="0" y="30955"/>
                  </a:lnTo>
                  <a:close/>
                </a:path>
              </a:pathLst>
            </a:custGeom>
            <a:solidFill>
              <a:srgbClr val="F8D297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303837" cy="690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009650" y="867038"/>
            <a:ext cx="642520" cy="642520"/>
          </a:xfrm>
          <a:custGeom>
            <a:avLst/>
            <a:gdLst/>
            <a:ahLst/>
            <a:cxnLst/>
            <a:rect r="r" b="b" t="t" l="l"/>
            <a:pathLst>
              <a:path h="642520" w="642520">
                <a:moveTo>
                  <a:pt x="0" y="0"/>
                </a:moveTo>
                <a:lnTo>
                  <a:pt x="642520" y="0"/>
                </a:lnTo>
                <a:lnTo>
                  <a:pt x="642520" y="642520"/>
                </a:lnTo>
                <a:lnTo>
                  <a:pt x="0" y="6425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12" id="12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1307037" y="2673653"/>
            <a:ext cx="854376" cy="781754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3007280" y="1267723"/>
            <a:ext cx="12273441" cy="803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20"/>
              </a:lnSpc>
            </a:pPr>
            <a:r>
              <a:rPr lang="en-US" sz="6000">
                <a:solidFill>
                  <a:srgbClr val="000000"/>
                </a:solidFill>
                <a:latin typeface="Noto Serif Bold"/>
              </a:rPr>
              <a:t>Experiment Evaluation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872975" y="847988"/>
            <a:ext cx="2753475" cy="314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320"/>
              </a:lnSpc>
            </a:pPr>
            <a:r>
              <a:rPr lang="en-US" sz="2000">
                <a:solidFill>
                  <a:srgbClr val="000000"/>
                </a:solidFill>
                <a:latin typeface="Poppins"/>
              </a:rPr>
              <a:t>Vanguard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5700271" y="9091295"/>
            <a:ext cx="1559029" cy="314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320"/>
              </a:lnSpc>
            </a:pPr>
            <a:r>
              <a:rPr lang="en-US" sz="2000">
                <a:solidFill>
                  <a:srgbClr val="000000"/>
                </a:solidFill>
                <a:latin typeface="Poppins"/>
              </a:rPr>
              <a:t>08 - 10</a:t>
            </a:r>
          </a:p>
        </p:txBody>
      </p:sp>
      <p:pic>
        <p:nvPicPr>
          <p:cNvPr name="Picture 16" id="16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1307037" y="7187998"/>
            <a:ext cx="854376" cy="781754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09650" y="867038"/>
            <a:ext cx="642520" cy="642520"/>
          </a:xfrm>
          <a:custGeom>
            <a:avLst/>
            <a:gdLst/>
            <a:ahLst/>
            <a:cxnLst/>
            <a:rect r="r" b="b" t="t" l="l"/>
            <a:pathLst>
              <a:path h="642520" w="642520">
                <a:moveTo>
                  <a:pt x="0" y="0"/>
                </a:moveTo>
                <a:lnTo>
                  <a:pt x="642520" y="0"/>
                </a:lnTo>
                <a:lnTo>
                  <a:pt x="642520" y="642520"/>
                </a:lnTo>
                <a:lnTo>
                  <a:pt x="0" y="6425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872975" y="847988"/>
            <a:ext cx="2753475" cy="314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320"/>
              </a:lnSpc>
            </a:pPr>
            <a:r>
              <a:rPr lang="en-US" sz="2000">
                <a:solidFill>
                  <a:srgbClr val="000000"/>
                </a:solidFill>
                <a:latin typeface="Poppins"/>
              </a:rPr>
              <a:t>Vanguard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647520" y="1181100"/>
            <a:ext cx="8433670" cy="11490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772"/>
              </a:lnSpc>
            </a:pPr>
            <a:r>
              <a:rPr lang="en-US" sz="8600">
                <a:solidFill>
                  <a:srgbClr val="000000"/>
                </a:solidFill>
                <a:latin typeface="Noto Serif Bold"/>
              </a:rPr>
              <a:t>Conclusions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647520" y="2596110"/>
            <a:ext cx="11052491" cy="20366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41"/>
              </a:lnSpc>
            </a:pPr>
            <a:r>
              <a:rPr lang="en-US" sz="2315">
                <a:solidFill>
                  <a:srgbClr val="000000"/>
                </a:solidFill>
                <a:latin typeface="Canva Sans"/>
              </a:rPr>
              <a:t>Based on KPI's:</a:t>
            </a:r>
          </a:p>
          <a:p>
            <a:pPr algn="ctr" marL="499861" indent="-249930" lvl="1">
              <a:lnSpc>
                <a:spcPts val="3241"/>
              </a:lnSpc>
              <a:buFont typeface="Arial"/>
              <a:buChar char="•"/>
            </a:pPr>
            <a:r>
              <a:rPr lang="en-US" sz="2315">
                <a:solidFill>
                  <a:srgbClr val="000000"/>
                </a:solidFill>
                <a:latin typeface="Canva Sans Bold"/>
              </a:rPr>
              <a:t>Completion rate</a:t>
            </a:r>
            <a:r>
              <a:rPr lang="en-US" sz="2315">
                <a:solidFill>
                  <a:srgbClr val="000000"/>
                </a:solidFill>
                <a:latin typeface="Canva Sans"/>
              </a:rPr>
              <a:t>: TEST performed better</a:t>
            </a:r>
          </a:p>
          <a:p>
            <a:pPr algn="ctr" marL="499861" indent="-249930" lvl="1">
              <a:lnSpc>
                <a:spcPts val="3241"/>
              </a:lnSpc>
              <a:buFont typeface="Arial"/>
              <a:buChar char="•"/>
            </a:pPr>
            <a:r>
              <a:rPr lang="en-US" sz="2315">
                <a:solidFill>
                  <a:srgbClr val="000000"/>
                </a:solidFill>
                <a:latin typeface="Canva Sans Bold"/>
              </a:rPr>
              <a:t>Time Spent: </a:t>
            </a:r>
            <a:r>
              <a:rPr lang="en-US" sz="2315">
                <a:solidFill>
                  <a:srgbClr val="000000"/>
                </a:solidFill>
                <a:latin typeface="Canva Sans"/>
              </a:rPr>
              <a:t>TEST performed better</a:t>
            </a:r>
          </a:p>
          <a:p>
            <a:pPr algn="ctr" marL="499861" indent="-249930" lvl="1">
              <a:lnSpc>
                <a:spcPts val="3241"/>
              </a:lnSpc>
              <a:buFont typeface="Arial"/>
              <a:buChar char="•"/>
            </a:pPr>
            <a:r>
              <a:rPr lang="en-US" sz="2315">
                <a:solidFill>
                  <a:srgbClr val="FF3131"/>
                </a:solidFill>
                <a:latin typeface="Canva Sans Bold"/>
              </a:rPr>
              <a:t>Error rate:</a:t>
            </a:r>
            <a:r>
              <a:rPr lang="en-US" sz="2315">
                <a:solidFill>
                  <a:srgbClr val="FF3131"/>
                </a:solidFill>
                <a:latin typeface="Canva Sans"/>
              </a:rPr>
              <a:t> CONTROL performed better</a:t>
            </a:r>
          </a:p>
          <a:p>
            <a:pPr algn="ctr">
              <a:lnSpc>
                <a:spcPts val="3241"/>
              </a:lnSpc>
            </a:pPr>
          </a:p>
        </p:txBody>
      </p:sp>
      <p:grpSp>
        <p:nvGrpSpPr>
          <p:cNvPr name="Group 6" id="6"/>
          <p:cNvGrpSpPr/>
          <p:nvPr/>
        </p:nvGrpSpPr>
        <p:grpSpPr>
          <a:xfrm rot="0">
            <a:off x="1652170" y="4590862"/>
            <a:ext cx="14914581" cy="4641575"/>
            <a:chOff x="0" y="0"/>
            <a:chExt cx="3928120" cy="122247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928120" cy="1222472"/>
            </a:xfrm>
            <a:custGeom>
              <a:avLst/>
              <a:gdLst/>
              <a:ahLst/>
              <a:cxnLst/>
              <a:rect r="r" b="b" t="t" l="l"/>
              <a:pathLst>
                <a:path h="1222472" w="3928120">
                  <a:moveTo>
                    <a:pt x="0" y="0"/>
                  </a:moveTo>
                  <a:lnTo>
                    <a:pt x="3928120" y="0"/>
                  </a:lnTo>
                  <a:lnTo>
                    <a:pt x="3928120" y="1222472"/>
                  </a:lnTo>
                  <a:lnTo>
                    <a:pt x="0" y="1222472"/>
                  </a:lnTo>
                  <a:close/>
                </a:path>
              </a:pathLst>
            </a:custGeom>
            <a:solidFill>
              <a:srgbClr val="FF3131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3928120" cy="12700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  <a:r>
                <a:rPr lang="en-US" sz="2599">
                  <a:solidFill>
                    <a:srgbClr val="FCFBFC"/>
                  </a:solidFill>
                  <a:latin typeface="Montserrat"/>
                </a:rPr>
                <a:t>Recommendations</a:t>
              </a:r>
            </a:p>
            <a:p>
              <a:pPr algn="ctr">
                <a:lnSpc>
                  <a:spcPts val="3639"/>
                </a:lnSpc>
              </a:pPr>
            </a:p>
            <a:p>
              <a:pPr algn="just" marL="561339" indent="-280669" lvl="1">
                <a:lnSpc>
                  <a:spcPts val="3639"/>
                </a:lnSpc>
                <a:buFont typeface="Arial"/>
                <a:buChar char="•"/>
              </a:pPr>
              <a:r>
                <a:rPr lang="en-US" sz="2599">
                  <a:solidFill>
                    <a:srgbClr val="FCFBFC"/>
                  </a:solidFill>
                  <a:latin typeface="Montserrat"/>
                </a:rPr>
                <a:t>Error rate could be studied further with more data</a:t>
              </a:r>
            </a:p>
            <a:p>
              <a:pPr algn="just" marL="561339" indent="-280669" lvl="1">
                <a:lnSpc>
                  <a:spcPts val="3639"/>
                </a:lnSpc>
                <a:buFont typeface="Arial"/>
                <a:buChar char="•"/>
              </a:pPr>
              <a:r>
                <a:rPr lang="en-US" sz="2599">
                  <a:solidFill>
                    <a:srgbClr val="FCFBFC"/>
                  </a:solidFill>
                  <a:latin typeface="Montserrat"/>
                </a:rPr>
                <a:t>Gathering user feedback for qualitative insights into user perceptions of the redesign (areas for improvement.)</a:t>
              </a:r>
            </a:p>
            <a:p>
              <a:pPr algn="just" marL="561339" indent="-280669" lvl="1">
                <a:lnSpc>
                  <a:spcPts val="3639"/>
                </a:lnSpc>
                <a:buFont typeface="Arial"/>
                <a:buChar char="•"/>
              </a:pPr>
              <a:r>
                <a:rPr lang="en-US" sz="2599">
                  <a:solidFill>
                    <a:srgbClr val="FCFBFC"/>
                  </a:solidFill>
                  <a:latin typeface="Montserrat"/>
                </a:rPr>
                <a:t>U</a:t>
              </a:r>
              <a:r>
                <a:rPr lang="en-US" sz="2599">
                  <a:solidFill>
                    <a:srgbClr val="FCFBFC"/>
                  </a:solidFill>
                  <a:latin typeface="Montserrat"/>
                </a:rPr>
                <a:t>ser demographics like geographic location to provide  insights into how different users interact with the redesigned interface.</a:t>
              </a:r>
            </a:p>
          </p:txBody>
        </p:sp>
      </p:grp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507783" y="0"/>
            <a:ext cx="5780217" cy="10287000"/>
            <a:chOff x="0" y="0"/>
            <a:chExt cx="1522362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522362" cy="2709333"/>
            </a:xfrm>
            <a:custGeom>
              <a:avLst/>
              <a:gdLst/>
              <a:ahLst/>
              <a:cxnLst/>
              <a:rect r="r" b="b" t="t" l="l"/>
              <a:pathLst>
                <a:path h="2709333" w="1522362">
                  <a:moveTo>
                    <a:pt x="0" y="0"/>
                  </a:moveTo>
                  <a:lnTo>
                    <a:pt x="1522362" y="0"/>
                  </a:lnTo>
                  <a:lnTo>
                    <a:pt x="152236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3131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522362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7864355" y="2832674"/>
            <a:ext cx="8116307" cy="2063085"/>
            <a:chOff x="0" y="0"/>
            <a:chExt cx="2137628" cy="54336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37628" cy="543364"/>
            </a:xfrm>
            <a:custGeom>
              <a:avLst/>
              <a:gdLst/>
              <a:ahLst/>
              <a:cxnLst/>
              <a:rect r="r" b="b" t="t" l="l"/>
              <a:pathLst>
                <a:path h="543364" w="2137628">
                  <a:moveTo>
                    <a:pt x="0" y="0"/>
                  </a:moveTo>
                  <a:lnTo>
                    <a:pt x="2137628" y="0"/>
                  </a:lnTo>
                  <a:lnTo>
                    <a:pt x="2137628" y="543364"/>
                  </a:lnTo>
                  <a:lnTo>
                    <a:pt x="0" y="543364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2137628" cy="5814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009650" y="867038"/>
            <a:ext cx="642520" cy="642520"/>
          </a:xfrm>
          <a:custGeom>
            <a:avLst/>
            <a:gdLst/>
            <a:ahLst/>
            <a:cxnLst/>
            <a:rect r="r" b="b" t="t" l="l"/>
            <a:pathLst>
              <a:path h="642520" w="642520">
                <a:moveTo>
                  <a:pt x="0" y="0"/>
                </a:moveTo>
                <a:lnTo>
                  <a:pt x="642520" y="0"/>
                </a:lnTo>
                <a:lnTo>
                  <a:pt x="642520" y="642520"/>
                </a:lnTo>
                <a:lnTo>
                  <a:pt x="0" y="6425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330910" y="2112215"/>
            <a:ext cx="5894822" cy="6548699"/>
          </a:xfrm>
          <a:custGeom>
            <a:avLst/>
            <a:gdLst/>
            <a:ahLst/>
            <a:cxnLst/>
            <a:rect r="r" b="b" t="t" l="l"/>
            <a:pathLst>
              <a:path h="6548699" w="5894822">
                <a:moveTo>
                  <a:pt x="0" y="0"/>
                </a:moveTo>
                <a:lnTo>
                  <a:pt x="5894822" y="0"/>
                </a:lnTo>
                <a:lnTo>
                  <a:pt x="5894822" y="6548698"/>
                </a:lnTo>
                <a:lnTo>
                  <a:pt x="0" y="654869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9205" r="-84716" b="-1781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872975" y="847988"/>
            <a:ext cx="2753475" cy="314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320"/>
              </a:lnSpc>
            </a:pPr>
            <a:r>
              <a:rPr lang="en-US" sz="2000">
                <a:solidFill>
                  <a:srgbClr val="000000"/>
                </a:solidFill>
                <a:latin typeface="Poppins"/>
              </a:rPr>
              <a:t>Vanguard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546992" y="3338544"/>
            <a:ext cx="8433670" cy="11490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772"/>
              </a:lnSpc>
            </a:pPr>
            <a:r>
              <a:rPr lang="en-US" sz="8600">
                <a:solidFill>
                  <a:srgbClr val="000000"/>
                </a:solidFill>
                <a:latin typeface="Noto Serif Bold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66267" y="4192188"/>
            <a:ext cx="940601" cy="940601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3131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608085" y="4192188"/>
            <a:ext cx="940601" cy="940601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3131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166267" y="5673881"/>
            <a:ext cx="940601" cy="940601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3131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598560" y="5639296"/>
            <a:ext cx="940601" cy="940601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3131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2447214" y="4295058"/>
            <a:ext cx="6322074" cy="491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00"/>
              </a:lnSpc>
            </a:pPr>
            <a:r>
              <a:rPr lang="en-US" sz="2600">
                <a:solidFill>
                  <a:srgbClr val="000000"/>
                </a:solidFill>
                <a:latin typeface="Poppins"/>
              </a:rPr>
              <a:t>Data Overview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937226" y="4295058"/>
            <a:ext cx="6322074" cy="491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00"/>
              </a:lnSpc>
            </a:pPr>
            <a:r>
              <a:rPr lang="en-US" sz="2600">
                <a:solidFill>
                  <a:srgbClr val="000000"/>
                </a:solidFill>
                <a:latin typeface="Poppins"/>
              </a:rPr>
              <a:t>Experiment Evaluation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409683" y="5833690"/>
            <a:ext cx="6322074" cy="491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00"/>
              </a:lnSpc>
            </a:pPr>
            <a:r>
              <a:rPr lang="en-US" sz="2600">
                <a:solidFill>
                  <a:srgbClr val="000000"/>
                </a:solidFill>
                <a:latin typeface="Poppins"/>
              </a:rPr>
              <a:t>Exploratory Data Analysis (EDA)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939211" y="5798764"/>
            <a:ext cx="6322074" cy="491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00"/>
              </a:lnSpc>
            </a:pPr>
            <a:r>
              <a:rPr lang="en-US" sz="2600">
                <a:solidFill>
                  <a:srgbClr val="000000"/>
                </a:solidFill>
                <a:latin typeface="Poppins"/>
              </a:rPr>
              <a:t> Tableau Visualizations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3007280" y="1267723"/>
            <a:ext cx="12273441" cy="803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20"/>
              </a:lnSpc>
            </a:pPr>
            <a:r>
              <a:rPr lang="en-US" sz="6000">
                <a:solidFill>
                  <a:srgbClr val="000000"/>
                </a:solidFill>
                <a:latin typeface="Noto Serif Bold"/>
              </a:rPr>
              <a:t>Presentation Outline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281326" y="4407844"/>
            <a:ext cx="710483" cy="4279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2"/>
              </a:lnSpc>
            </a:pPr>
            <a:r>
              <a:rPr lang="en-US" sz="2401">
                <a:solidFill>
                  <a:srgbClr val="FFFFFF"/>
                </a:solidFill>
                <a:latin typeface="Poppins Bold"/>
              </a:rPr>
              <a:t>02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296929" y="5862265"/>
            <a:ext cx="710483" cy="4279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2"/>
              </a:lnSpc>
            </a:pPr>
            <a:r>
              <a:rPr lang="en-US" sz="2401">
                <a:solidFill>
                  <a:srgbClr val="FFFFFF"/>
                </a:solidFill>
                <a:latin typeface="Poppins Bold"/>
              </a:rPr>
              <a:t>03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713619" y="4407844"/>
            <a:ext cx="710483" cy="4279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2"/>
              </a:lnSpc>
            </a:pPr>
            <a:r>
              <a:rPr lang="en-US" sz="2401">
                <a:solidFill>
                  <a:srgbClr val="FFFFFF"/>
                </a:solidFill>
                <a:latin typeface="Poppins Bold"/>
              </a:rPr>
              <a:t>06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9723144" y="5896850"/>
            <a:ext cx="710483" cy="4279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2"/>
              </a:lnSpc>
            </a:pPr>
            <a:r>
              <a:rPr lang="en-US" sz="2401">
                <a:solidFill>
                  <a:srgbClr val="FFFFFF"/>
                </a:solidFill>
                <a:latin typeface="Poppins Bold"/>
              </a:rPr>
              <a:t>07</a:t>
            </a:r>
          </a:p>
        </p:txBody>
      </p:sp>
      <p:sp>
        <p:nvSpPr>
          <p:cNvPr name="Freeform 23" id="23"/>
          <p:cNvSpPr/>
          <p:nvPr/>
        </p:nvSpPr>
        <p:spPr>
          <a:xfrm flipH="false" flipV="false" rot="0">
            <a:off x="1009650" y="867038"/>
            <a:ext cx="642520" cy="642520"/>
          </a:xfrm>
          <a:custGeom>
            <a:avLst/>
            <a:gdLst/>
            <a:ahLst/>
            <a:cxnLst/>
            <a:rect r="r" b="b" t="t" l="l"/>
            <a:pathLst>
              <a:path h="642520" w="642520">
                <a:moveTo>
                  <a:pt x="0" y="0"/>
                </a:moveTo>
                <a:lnTo>
                  <a:pt x="642520" y="0"/>
                </a:lnTo>
                <a:lnTo>
                  <a:pt x="642520" y="642520"/>
                </a:lnTo>
                <a:lnTo>
                  <a:pt x="0" y="6425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1872975" y="847988"/>
            <a:ext cx="2753475" cy="314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320"/>
              </a:lnSpc>
            </a:pPr>
            <a:r>
              <a:rPr lang="en-US" sz="2000">
                <a:solidFill>
                  <a:srgbClr val="000000"/>
                </a:solidFill>
                <a:latin typeface="Poppins"/>
              </a:rPr>
              <a:t>Vanguard</a:t>
            </a:r>
          </a:p>
        </p:txBody>
      </p:sp>
      <p:grpSp>
        <p:nvGrpSpPr>
          <p:cNvPr name="Group 25" id="25"/>
          <p:cNvGrpSpPr/>
          <p:nvPr/>
        </p:nvGrpSpPr>
        <p:grpSpPr>
          <a:xfrm rot="0">
            <a:off x="1166267" y="2773917"/>
            <a:ext cx="940601" cy="940601"/>
            <a:chOff x="0" y="0"/>
            <a:chExt cx="812800" cy="8128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3131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TextBox 28" id="28"/>
          <p:cNvSpPr txBox="true"/>
          <p:nvPr/>
        </p:nvSpPr>
        <p:spPr>
          <a:xfrm rot="0">
            <a:off x="2409683" y="3030970"/>
            <a:ext cx="6322074" cy="491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00"/>
              </a:lnSpc>
            </a:pPr>
            <a:r>
              <a:rPr lang="en-US" sz="2600">
                <a:solidFill>
                  <a:srgbClr val="000000"/>
                </a:solidFill>
                <a:latin typeface="Poppins"/>
              </a:rPr>
              <a:t> Vanguard and the project brief</a:t>
            </a:r>
          </a:p>
        </p:txBody>
      </p:sp>
      <p:grpSp>
        <p:nvGrpSpPr>
          <p:cNvPr name="Group 29" id="29"/>
          <p:cNvGrpSpPr/>
          <p:nvPr/>
        </p:nvGrpSpPr>
        <p:grpSpPr>
          <a:xfrm rot="0">
            <a:off x="9608085" y="2854039"/>
            <a:ext cx="940601" cy="940601"/>
            <a:chOff x="0" y="0"/>
            <a:chExt cx="812800" cy="81280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3131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TextBox 32" id="32"/>
          <p:cNvSpPr txBox="true"/>
          <p:nvPr/>
        </p:nvSpPr>
        <p:spPr>
          <a:xfrm rot="0">
            <a:off x="1195601" y="2996946"/>
            <a:ext cx="710483" cy="4278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2"/>
              </a:lnSpc>
            </a:pPr>
            <a:r>
              <a:rPr lang="en-US" sz="2401">
                <a:solidFill>
                  <a:srgbClr val="FFFFFF"/>
                </a:solidFill>
                <a:latin typeface="Poppins Bold"/>
              </a:rPr>
              <a:t>01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9713619" y="3014348"/>
            <a:ext cx="710483" cy="4279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2"/>
              </a:lnSpc>
            </a:pPr>
            <a:r>
              <a:rPr lang="en-US" sz="2401">
                <a:solidFill>
                  <a:srgbClr val="FFFFFF"/>
                </a:solidFill>
                <a:latin typeface="Poppins Bold"/>
              </a:rPr>
              <a:t>05</a:t>
            </a:r>
          </a:p>
        </p:txBody>
      </p:sp>
      <p:grpSp>
        <p:nvGrpSpPr>
          <p:cNvPr name="Group 34" id="34"/>
          <p:cNvGrpSpPr/>
          <p:nvPr/>
        </p:nvGrpSpPr>
        <p:grpSpPr>
          <a:xfrm rot="0">
            <a:off x="1164282" y="7125317"/>
            <a:ext cx="940601" cy="940601"/>
            <a:chOff x="0" y="0"/>
            <a:chExt cx="812800" cy="812800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3131"/>
            </a:solidFill>
          </p:spPr>
        </p:sp>
        <p:sp>
          <p:nvSpPr>
            <p:cNvPr name="TextBox 36" id="36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37" id="37"/>
          <p:cNvGrpSpPr/>
          <p:nvPr/>
        </p:nvGrpSpPr>
        <p:grpSpPr>
          <a:xfrm rot="0">
            <a:off x="9596575" y="7090732"/>
            <a:ext cx="940601" cy="940601"/>
            <a:chOff x="0" y="0"/>
            <a:chExt cx="812800" cy="812800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3131"/>
            </a:solidFill>
          </p:spPr>
        </p:sp>
        <p:sp>
          <p:nvSpPr>
            <p:cNvPr name="TextBox 39" id="39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TextBox 40" id="40"/>
          <p:cNvSpPr txBox="true"/>
          <p:nvPr/>
        </p:nvSpPr>
        <p:spPr>
          <a:xfrm rot="0">
            <a:off x="2407699" y="7285126"/>
            <a:ext cx="6322074" cy="491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00"/>
              </a:lnSpc>
            </a:pPr>
            <a:r>
              <a:rPr lang="en-US" sz="2600">
                <a:solidFill>
                  <a:srgbClr val="000000"/>
                </a:solidFill>
                <a:latin typeface="Poppins"/>
              </a:rPr>
              <a:t>Performance Metrics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0937226" y="7250200"/>
            <a:ext cx="6322074" cy="491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00"/>
              </a:lnSpc>
            </a:pPr>
            <a:r>
              <a:rPr lang="en-US" sz="2600">
                <a:solidFill>
                  <a:srgbClr val="000000"/>
                </a:solidFill>
                <a:latin typeface="Poppins"/>
              </a:rPr>
              <a:t>Conclusions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1294944" y="7313701"/>
            <a:ext cx="710483" cy="4279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2"/>
              </a:lnSpc>
            </a:pPr>
            <a:r>
              <a:rPr lang="en-US" sz="2401">
                <a:solidFill>
                  <a:srgbClr val="FFFFFF"/>
                </a:solidFill>
                <a:latin typeface="Poppins Bold"/>
              </a:rPr>
              <a:t>04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9721159" y="7348286"/>
            <a:ext cx="710483" cy="4279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2"/>
              </a:lnSpc>
            </a:pPr>
            <a:r>
              <a:rPr lang="en-US" sz="2401">
                <a:solidFill>
                  <a:srgbClr val="FFFFFF"/>
                </a:solidFill>
                <a:latin typeface="Poppins Bold"/>
              </a:rPr>
              <a:t>08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10939211" y="3030970"/>
            <a:ext cx="6322074" cy="491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00"/>
              </a:lnSpc>
            </a:pPr>
            <a:r>
              <a:rPr lang="en-US" sz="2600">
                <a:solidFill>
                  <a:srgbClr val="000000"/>
                </a:solidFill>
                <a:latin typeface="Poppins"/>
              </a:rPr>
              <a:t>Hypothesis Testing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441106" y="2542929"/>
            <a:ext cx="6095552" cy="779700"/>
            <a:chOff x="0" y="0"/>
            <a:chExt cx="1738028" cy="22231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738028" cy="222316"/>
            </a:xfrm>
            <a:custGeom>
              <a:avLst/>
              <a:gdLst/>
              <a:ahLst/>
              <a:cxnLst/>
              <a:rect r="r" b="b" t="t" l="l"/>
              <a:pathLst>
                <a:path h="222316" w="1738028">
                  <a:moveTo>
                    <a:pt x="64775" y="0"/>
                  </a:moveTo>
                  <a:lnTo>
                    <a:pt x="1673253" y="0"/>
                  </a:lnTo>
                  <a:cubicBezTo>
                    <a:pt x="1690432" y="0"/>
                    <a:pt x="1706908" y="6824"/>
                    <a:pt x="1719056" y="18972"/>
                  </a:cubicBezTo>
                  <a:cubicBezTo>
                    <a:pt x="1731203" y="31120"/>
                    <a:pt x="1738028" y="47595"/>
                    <a:pt x="1738028" y="64775"/>
                  </a:cubicBezTo>
                  <a:lnTo>
                    <a:pt x="1738028" y="157541"/>
                  </a:lnTo>
                  <a:cubicBezTo>
                    <a:pt x="1738028" y="174721"/>
                    <a:pt x="1731203" y="191196"/>
                    <a:pt x="1719056" y="203344"/>
                  </a:cubicBezTo>
                  <a:cubicBezTo>
                    <a:pt x="1706908" y="215492"/>
                    <a:pt x="1690432" y="222316"/>
                    <a:pt x="1673253" y="222316"/>
                  </a:cubicBezTo>
                  <a:lnTo>
                    <a:pt x="64775" y="222316"/>
                  </a:lnTo>
                  <a:cubicBezTo>
                    <a:pt x="47595" y="222316"/>
                    <a:pt x="31120" y="215492"/>
                    <a:pt x="18972" y="203344"/>
                  </a:cubicBezTo>
                  <a:cubicBezTo>
                    <a:pt x="6824" y="191196"/>
                    <a:pt x="0" y="174721"/>
                    <a:pt x="0" y="157541"/>
                  </a:cubicBezTo>
                  <a:lnTo>
                    <a:pt x="0" y="64775"/>
                  </a:lnTo>
                  <a:cubicBezTo>
                    <a:pt x="0" y="47595"/>
                    <a:pt x="6824" y="31120"/>
                    <a:pt x="18972" y="18972"/>
                  </a:cubicBezTo>
                  <a:cubicBezTo>
                    <a:pt x="31120" y="6824"/>
                    <a:pt x="47595" y="0"/>
                    <a:pt x="64775" y="0"/>
                  </a:cubicBezTo>
                  <a:close/>
                </a:path>
              </a:pathLst>
            </a:custGeom>
            <a:solidFill>
              <a:srgbClr val="F8D29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738028" cy="2604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0" y="0"/>
            <a:ext cx="7726671" cy="10287000"/>
            <a:chOff x="0" y="0"/>
            <a:chExt cx="2035008" cy="270933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035008" cy="2709333"/>
            </a:xfrm>
            <a:custGeom>
              <a:avLst/>
              <a:gdLst/>
              <a:ahLst/>
              <a:cxnLst/>
              <a:rect r="r" b="b" t="t" l="l"/>
              <a:pathLst>
                <a:path h="2709333" w="2035008">
                  <a:moveTo>
                    <a:pt x="0" y="0"/>
                  </a:moveTo>
                  <a:lnTo>
                    <a:pt x="2035008" y="0"/>
                  </a:lnTo>
                  <a:lnTo>
                    <a:pt x="2035008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3131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2035008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0" y="2542929"/>
            <a:ext cx="8810329" cy="5209715"/>
            <a:chOff x="0" y="0"/>
            <a:chExt cx="11747105" cy="6946286"/>
          </a:xfrm>
        </p:grpSpPr>
        <p:pic>
          <p:nvPicPr>
            <p:cNvPr name="Picture 9" id="9"/>
            <p:cNvPicPr>
              <a:picLocks noChangeAspect="true"/>
            </p:cNvPicPr>
            <p:nvPr/>
          </p:nvPicPr>
          <p:blipFill>
            <a:blip r:embed="rId2"/>
            <a:srcRect l="2548" t="0" r="2548" b="0"/>
            <a:stretch>
              <a:fillRect/>
            </a:stretch>
          </p:blipFill>
          <p:spPr>
            <a:xfrm flipH="false" flipV="false">
              <a:off x="0" y="0"/>
              <a:ext cx="11747105" cy="6946286"/>
            </a:xfrm>
            <a:prstGeom prst="rect">
              <a:avLst/>
            </a:prstGeom>
          </p:spPr>
        </p:pic>
      </p:grpSp>
      <p:sp>
        <p:nvSpPr>
          <p:cNvPr name="Freeform 10" id="10"/>
          <p:cNvSpPr/>
          <p:nvPr/>
        </p:nvSpPr>
        <p:spPr>
          <a:xfrm flipH="false" flipV="false" rot="0">
            <a:off x="1009650" y="867038"/>
            <a:ext cx="642520" cy="642520"/>
          </a:xfrm>
          <a:custGeom>
            <a:avLst/>
            <a:gdLst/>
            <a:ahLst/>
            <a:cxnLst/>
            <a:rect r="r" b="b" t="t" l="l"/>
            <a:pathLst>
              <a:path h="642520" w="642520">
                <a:moveTo>
                  <a:pt x="0" y="0"/>
                </a:moveTo>
                <a:lnTo>
                  <a:pt x="642520" y="0"/>
                </a:lnTo>
                <a:lnTo>
                  <a:pt x="642520" y="642520"/>
                </a:lnTo>
                <a:lnTo>
                  <a:pt x="0" y="64252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6105668" y="939161"/>
            <a:ext cx="1153632" cy="117531"/>
            <a:chOff x="0" y="0"/>
            <a:chExt cx="303837" cy="3095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303837" cy="30955"/>
            </a:xfrm>
            <a:custGeom>
              <a:avLst/>
              <a:gdLst/>
              <a:ahLst/>
              <a:cxnLst/>
              <a:rect r="r" b="b" t="t" l="l"/>
              <a:pathLst>
                <a:path h="30955" w="303837">
                  <a:moveTo>
                    <a:pt x="0" y="0"/>
                  </a:moveTo>
                  <a:lnTo>
                    <a:pt x="303837" y="0"/>
                  </a:lnTo>
                  <a:lnTo>
                    <a:pt x="303837" y="30955"/>
                  </a:lnTo>
                  <a:lnTo>
                    <a:pt x="0" y="30955"/>
                  </a:lnTo>
                  <a:close/>
                </a:path>
              </a:pathLst>
            </a:custGeom>
            <a:solidFill>
              <a:srgbClr val="F8D297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303837" cy="690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9464585" y="1293073"/>
            <a:ext cx="7217899" cy="803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120"/>
              </a:lnSpc>
            </a:pPr>
            <a:r>
              <a:rPr lang="en-US" sz="6000">
                <a:solidFill>
                  <a:srgbClr val="000000"/>
                </a:solidFill>
                <a:latin typeface="Noto Serif Bold"/>
              </a:rPr>
              <a:t>About Vanguard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690277" y="2687054"/>
            <a:ext cx="5597208" cy="4247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2"/>
              </a:lnSpc>
            </a:pPr>
            <a:r>
              <a:rPr lang="en-US" sz="2401">
                <a:solidFill>
                  <a:srgbClr val="000000"/>
                </a:solidFill>
                <a:latin typeface="Poppins Bold"/>
              </a:rPr>
              <a:t>GLOBAL INVESTMENT MANAGEMENT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441106" y="5474729"/>
            <a:ext cx="7594669" cy="2072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59"/>
              </a:lnSpc>
            </a:pPr>
            <a:r>
              <a:rPr lang="en-US" sz="2173">
                <a:solidFill>
                  <a:srgbClr val="000000"/>
                </a:solidFill>
                <a:latin typeface="Poppins"/>
              </a:rPr>
              <a:t>Vanguard is one of the world's most respected investment management companies, offering a broad selection of investments, advice, retirement services, and insights to individual investors, institutions, and financial professionals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872975" y="847988"/>
            <a:ext cx="2753475" cy="314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320"/>
              </a:lnSpc>
            </a:pPr>
            <a:r>
              <a:rPr lang="en-US" sz="2000">
                <a:solidFill>
                  <a:srgbClr val="FFFFFF"/>
                </a:solidFill>
                <a:latin typeface="Poppins"/>
              </a:rPr>
              <a:t>Vanguard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1706034"/>
            <a:ext cx="14740556" cy="8580966"/>
            <a:chOff x="0" y="0"/>
            <a:chExt cx="3882286" cy="226000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882286" cy="2260008"/>
            </a:xfrm>
            <a:custGeom>
              <a:avLst/>
              <a:gdLst/>
              <a:ahLst/>
              <a:cxnLst/>
              <a:rect r="r" b="b" t="t" l="l"/>
              <a:pathLst>
                <a:path h="2260008" w="3882286">
                  <a:moveTo>
                    <a:pt x="0" y="0"/>
                  </a:moveTo>
                  <a:lnTo>
                    <a:pt x="3882286" y="0"/>
                  </a:lnTo>
                  <a:lnTo>
                    <a:pt x="3882286" y="2260008"/>
                  </a:lnTo>
                  <a:lnTo>
                    <a:pt x="0" y="2260008"/>
                  </a:lnTo>
                  <a:close/>
                </a:path>
              </a:pathLst>
            </a:custGeom>
            <a:solidFill>
              <a:srgbClr val="FF3131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882286" cy="22981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8932498" y="0"/>
            <a:ext cx="9355502" cy="8389727"/>
            <a:chOff x="0" y="0"/>
            <a:chExt cx="12474003" cy="11186303"/>
          </a:xfrm>
        </p:grpSpPr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2"/>
            <a:srcRect l="12852" t="0" r="12852" b="0"/>
            <a:stretch>
              <a:fillRect/>
            </a:stretch>
          </p:blipFill>
          <p:spPr>
            <a:xfrm flipH="false" flipV="false">
              <a:off x="0" y="0"/>
              <a:ext cx="12474003" cy="11186303"/>
            </a:xfrm>
            <a:prstGeom prst="rect">
              <a:avLst/>
            </a:prstGeom>
          </p:spPr>
        </p:pic>
      </p:grpSp>
      <p:grpSp>
        <p:nvGrpSpPr>
          <p:cNvPr name="Group 7" id="7"/>
          <p:cNvGrpSpPr/>
          <p:nvPr/>
        </p:nvGrpSpPr>
        <p:grpSpPr>
          <a:xfrm rot="0">
            <a:off x="6664347" y="6605319"/>
            <a:ext cx="6383926" cy="3223751"/>
            <a:chOff x="0" y="0"/>
            <a:chExt cx="1681363" cy="84905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681363" cy="849054"/>
            </a:xfrm>
            <a:custGeom>
              <a:avLst/>
              <a:gdLst/>
              <a:ahLst/>
              <a:cxnLst/>
              <a:rect r="r" b="b" t="t" l="l"/>
              <a:pathLst>
                <a:path h="849054" w="1681363">
                  <a:moveTo>
                    <a:pt x="25467" y="0"/>
                  </a:moveTo>
                  <a:lnTo>
                    <a:pt x="1655896" y="0"/>
                  </a:lnTo>
                  <a:cubicBezTo>
                    <a:pt x="1662650" y="0"/>
                    <a:pt x="1669128" y="2683"/>
                    <a:pt x="1673904" y="7459"/>
                  </a:cubicBezTo>
                  <a:cubicBezTo>
                    <a:pt x="1678680" y="12235"/>
                    <a:pt x="1681363" y="18713"/>
                    <a:pt x="1681363" y="25467"/>
                  </a:cubicBezTo>
                  <a:lnTo>
                    <a:pt x="1681363" y="823587"/>
                  </a:lnTo>
                  <a:cubicBezTo>
                    <a:pt x="1681363" y="837652"/>
                    <a:pt x="1669961" y="849054"/>
                    <a:pt x="1655896" y="849054"/>
                  </a:cubicBezTo>
                  <a:lnTo>
                    <a:pt x="25467" y="849054"/>
                  </a:lnTo>
                  <a:cubicBezTo>
                    <a:pt x="11402" y="849054"/>
                    <a:pt x="0" y="837652"/>
                    <a:pt x="0" y="823587"/>
                  </a:cubicBezTo>
                  <a:lnTo>
                    <a:pt x="0" y="25467"/>
                  </a:lnTo>
                  <a:cubicBezTo>
                    <a:pt x="0" y="11402"/>
                    <a:pt x="11402" y="0"/>
                    <a:pt x="25467" y="0"/>
                  </a:cubicBezTo>
                  <a:close/>
                </a:path>
              </a:pathLst>
            </a:custGeom>
            <a:solidFill>
              <a:srgbClr val="F8D297"/>
            </a:solidFill>
            <a:ln cap="rnd">
              <a:noFill/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0"/>
              <a:ext cx="1681363" cy="8490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60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768238" y="3038393"/>
            <a:ext cx="4509240" cy="779700"/>
            <a:chOff x="0" y="0"/>
            <a:chExt cx="1285722" cy="222316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285722" cy="222316"/>
            </a:xfrm>
            <a:custGeom>
              <a:avLst/>
              <a:gdLst/>
              <a:ahLst/>
              <a:cxnLst/>
              <a:rect r="r" b="b" t="t" l="l"/>
              <a:pathLst>
                <a:path h="222316" w="1285722">
                  <a:moveTo>
                    <a:pt x="87562" y="0"/>
                  </a:moveTo>
                  <a:lnTo>
                    <a:pt x="1198160" y="0"/>
                  </a:lnTo>
                  <a:cubicBezTo>
                    <a:pt x="1221383" y="0"/>
                    <a:pt x="1243654" y="9225"/>
                    <a:pt x="1260076" y="25646"/>
                  </a:cubicBezTo>
                  <a:cubicBezTo>
                    <a:pt x="1276497" y="42067"/>
                    <a:pt x="1285722" y="64339"/>
                    <a:pt x="1285722" y="87562"/>
                  </a:cubicBezTo>
                  <a:lnTo>
                    <a:pt x="1285722" y="134754"/>
                  </a:lnTo>
                  <a:cubicBezTo>
                    <a:pt x="1285722" y="183113"/>
                    <a:pt x="1246519" y="222316"/>
                    <a:pt x="1198160" y="222316"/>
                  </a:cubicBezTo>
                  <a:lnTo>
                    <a:pt x="87562" y="222316"/>
                  </a:lnTo>
                  <a:cubicBezTo>
                    <a:pt x="64339" y="222316"/>
                    <a:pt x="42067" y="213091"/>
                    <a:pt x="25646" y="196670"/>
                  </a:cubicBezTo>
                  <a:cubicBezTo>
                    <a:pt x="9225" y="180249"/>
                    <a:pt x="0" y="157977"/>
                    <a:pt x="0" y="134754"/>
                  </a:cubicBezTo>
                  <a:lnTo>
                    <a:pt x="0" y="87562"/>
                  </a:lnTo>
                  <a:cubicBezTo>
                    <a:pt x="0" y="39203"/>
                    <a:pt x="39203" y="0"/>
                    <a:pt x="87562" y="0"/>
                  </a:cubicBezTo>
                  <a:close/>
                </a:path>
              </a:pathLst>
            </a:custGeom>
            <a:solidFill>
              <a:srgbClr val="F8D297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1285722" cy="2604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6105668" y="939161"/>
            <a:ext cx="1153632" cy="117531"/>
            <a:chOff x="0" y="0"/>
            <a:chExt cx="303837" cy="30955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303837" cy="30955"/>
            </a:xfrm>
            <a:custGeom>
              <a:avLst/>
              <a:gdLst/>
              <a:ahLst/>
              <a:cxnLst/>
              <a:rect r="r" b="b" t="t" l="l"/>
              <a:pathLst>
                <a:path h="30955" w="303837">
                  <a:moveTo>
                    <a:pt x="0" y="0"/>
                  </a:moveTo>
                  <a:lnTo>
                    <a:pt x="303837" y="0"/>
                  </a:lnTo>
                  <a:lnTo>
                    <a:pt x="303837" y="30955"/>
                  </a:lnTo>
                  <a:lnTo>
                    <a:pt x="0" y="30955"/>
                  </a:lnTo>
                  <a:close/>
                </a:path>
              </a:pathLst>
            </a:custGeom>
            <a:solidFill>
              <a:srgbClr val="F8D297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303837" cy="690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1009650" y="867038"/>
            <a:ext cx="642520" cy="642520"/>
          </a:xfrm>
          <a:custGeom>
            <a:avLst/>
            <a:gdLst/>
            <a:ahLst/>
            <a:cxnLst/>
            <a:rect r="r" b="b" t="t" l="l"/>
            <a:pathLst>
              <a:path h="642520" w="642520">
                <a:moveTo>
                  <a:pt x="0" y="0"/>
                </a:moveTo>
                <a:lnTo>
                  <a:pt x="642520" y="0"/>
                </a:lnTo>
                <a:lnTo>
                  <a:pt x="642520" y="642520"/>
                </a:lnTo>
                <a:lnTo>
                  <a:pt x="0" y="64252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652170" y="1924408"/>
            <a:ext cx="6840620" cy="803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120"/>
              </a:lnSpc>
            </a:pPr>
            <a:r>
              <a:rPr lang="en-US" sz="6000">
                <a:solidFill>
                  <a:srgbClr val="FFFFFF"/>
                </a:solidFill>
                <a:latin typeface="Noto Serif Bold"/>
              </a:rPr>
              <a:t>Project Brief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158047" y="7531042"/>
            <a:ext cx="5548967" cy="17926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99"/>
              </a:lnSpc>
            </a:pPr>
            <a:r>
              <a:rPr lang="en-US" sz="3199">
                <a:solidFill>
                  <a:srgbClr val="000000"/>
                </a:solidFill>
                <a:latin typeface="Poppins"/>
              </a:rPr>
              <a:t>Does our new User Interface (UI) facilitate online processes?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8213830" y="6846646"/>
            <a:ext cx="3284960" cy="6515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sz="3599">
                <a:solidFill>
                  <a:srgbClr val="000000"/>
                </a:solidFill>
                <a:latin typeface="Poppins Bold"/>
              </a:rPr>
              <a:t>CHALLENGE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28700" y="4324350"/>
            <a:ext cx="7464090" cy="3810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50"/>
              </a:lnSpc>
            </a:pPr>
            <a:r>
              <a:rPr lang="en-US" sz="2500">
                <a:solidFill>
                  <a:srgbClr val="FFFFFF"/>
                </a:solidFill>
                <a:latin typeface="Poppins"/>
              </a:rPr>
              <a:t>A more intuitive and modern User Interface (UI)- user system, could make the online process smoother for clients.</a:t>
            </a:r>
          </a:p>
          <a:p>
            <a:pPr>
              <a:lnSpc>
                <a:spcPts val="3750"/>
              </a:lnSpc>
            </a:pPr>
          </a:p>
          <a:p>
            <a:pPr>
              <a:lnSpc>
                <a:spcPts val="3750"/>
              </a:lnSpc>
            </a:pPr>
            <a:r>
              <a:rPr lang="en-US" sz="2500">
                <a:solidFill>
                  <a:srgbClr val="FFFFFF"/>
                </a:solidFill>
                <a:latin typeface="Poppins"/>
              </a:rPr>
              <a:t>KPI's:</a:t>
            </a:r>
          </a:p>
          <a:p>
            <a:pPr marL="539753" indent="-269876" lvl="1">
              <a:lnSpc>
                <a:spcPts val="3750"/>
              </a:lnSpc>
              <a:buAutoNum type="arabicPeriod" startAt="1"/>
            </a:pPr>
            <a:r>
              <a:rPr lang="en-US" sz="2500">
                <a:solidFill>
                  <a:srgbClr val="FFFFFF"/>
                </a:solidFill>
                <a:latin typeface="Poppins"/>
              </a:rPr>
              <a:t>Completion rate</a:t>
            </a:r>
          </a:p>
          <a:p>
            <a:pPr marL="539753" indent="-269876" lvl="1">
              <a:lnSpc>
                <a:spcPts val="3750"/>
              </a:lnSpc>
              <a:buAutoNum type="arabicPeriod" startAt="1"/>
            </a:pPr>
            <a:r>
              <a:rPr lang="en-US" sz="2500">
                <a:solidFill>
                  <a:srgbClr val="FFFFFF"/>
                </a:solidFill>
                <a:latin typeface="Poppins"/>
              </a:rPr>
              <a:t>Time spent</a:t>
            </a:r>
          </a:p>
          <a:p>
            <a:pPr marL="539753" indent="-269876" lvl="1">
              <a:lnSpc>
                <a:spcPts val="3750"/>
              </a:lnSpc>
              <a:buAutoNum type="arabicPeriod" startAt="1"/>
            </a:pPr>
            <a:r>
              <a:rPr lang="en-US" sz="2500">
                <a:solidFill>
                  <a:srgbClr val="FFFFFF"/>
                </a:solidFill>
                <a:latin typeface="Poppins"/>
              </a:rPr>
              <a:t>Error rate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2087482" y="3182518"/>
            <a:ext cx="3870753" cy="4247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2"/>
              </a:lnSpc>
            </a:pPr>
            <a:r>
              <a:rPr lang="en-US" sz="2401">
                <a:solidFill>
                  <a:srgbClr val="000000"/>
                </a:solidFill>
                <a:latin typeface="Poppins Bold"/>
              </a:rPr>
              <a:t>EXPERIMENT CONTEXT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872975" y="847988"/>
            <a:ext cx="2753475" cy="314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320"/>
              </a:lnSpc>
            </a:pPr>
            <a:r>
              <a:rPr lang="en-US" sz="2000">
                <a:solidFill>
                  <a:srgbClr val="000000"/>
                </a:solidFill>
                <a:latin typeface="Poppins"/>
              </a:rPr>
              <a:t>Vanguard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52170" y="4269952"/>
            <a:ext cx="1115500" cy="940601"/>
            <a:chOff x="0" y="0"/>
            <a:chExt cx="963935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63935" cy="812800"/>
            </a:xfrm>
            <a:custGeom>
              <a:avLst/>
              <a:gdLst/>
              <a:ahLst/>
              <a:cxnLst/>
              <a:rect r="r" b="b" t="t" l="l"/>
              <a:pathLst>
                <a:path h="812800" w="963935">
                  <a:moveTo>
                    <a:pt x="0" y="0"/>
                  </a:moveTo>
                  <a:lnTo>
                    <a:pt x="963935" y="0"/>
                  </a:lnTo>
                  <a:lnTo>
                    <a:pt x="963935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3131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963935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5341497" y="7025868"/>
            <a:ext cx="940601" cy="940601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3131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6584913" y="7109477"/>
            <a:ext cx="6322074" cy="8477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749"/>
              </a:lnSpc>
            </a:pPr>
            <a:r>
              <a:rPr lang="en-US" sz="4499">
                <a:solidFill>
                  <a:srgbClr val="000000"/>
                </a:solidFill>
                <a:latin typeface="Poppins Bold"/>
              </a:rPr>
              <a:t>Test time: 3 months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007280" y="1267723"/>
            <a:ext cx="12273441" cy="803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20"/>
              </a:lnSpc>
            </a:pPr>
            <a:r>
              <a:rPr lang="en-US" sz="6000">
                <a:solidFill>
                  <a:srgbClr val="000000"/>
                </a:solidFill>
                <a:latin typeface="Noto Serif Bold"/>
              </a:rPr>
              <a:t>DATA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009650" y="867038"/>
            <a:ext cx="642520" cy="642520"/>
          </a:xfrm>
          <a:custGeom>
            <a:avLst/>
            <a:gdLst/>
            <a:ahLst/>
            <a:cxnLst/>
            <a:rect r="r" b="b" t="t" l="l"/>
            <a:pathLst>
              <a:path h="642520" w="642520">
                <a:moveTo>
                  <a:pt x="0" y="0"/>
                </a:moveTo>
                <a:lnTo>
                  <a:pt x="642520" y="0"/>
                </a:lnTo>
                <a:lnTo>
                  <a:pt x="642520" y="642520"/>
                </a:lnTo>
                <a:lnTo>
                  <a:pt x="0" y="6425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872975" y="847988"/>
            <a:ext cx="2753475" cy="314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320"/>
              </a:lnSpc>
            </a:pPr>
            <a:r>
              <a:rPr lang="en-US" sz="2000">
                <a:solidFill>
                  <a:srgbClr val="000000"/>
                </a:solidFill>
                <a:latin typeface="Poppins"/>
              </a:rPr>
              <a:t>Vanguard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5343482" y="2819970"/>
            <a:ext cx="940601" cy="940601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3131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6584913" y="2780682"/>
            <a:ext cx="6322074" cy="8477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749"/>
              </a:lnSpc>
            </a:pPr>
            <a:r>
              <a:rPr lang="en-US" sz="4499">
                <a:solidFill>
                  <a:srgbClr val="000000"/>
                </a:solidFill>
                <a:latin typeface="Poppins Bold"/>
              </a:rPr>
              <a:t>Clients: 70609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124439" y="4370683"/>
            <a:ext cx="14433918" cy="1695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49"/>
              </a:lnSpc>
            </a:pPr>
            <a:r>
              <a:rPr lang="en-US" sz="4499">
                <a:solidFill>
                  <a:srgbClr val="000000"/>
                </a:solidFill>
                <a:latin typeface="Poppins Bold"/>
              </a:rPr>
              <a:t>Client demographics | Experiment Roster (Test &amp; Control ) | Trace of client interactions 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105668" y="939161"/>
            <a:ext cx="1153632" cy="117531"/>
            <a:chOff x="0" y="0"/>
            <a:chExt cx="303837" cy="3095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03837" cy="30955"/>
            </a:xfrm>
            <a:custGeom>
              <a:avLst/>
              <a:gdLst/>
              <a:ahLst/>
              <a:cxnLst/>
              <a:rect r="r" b="b" t="t" l="l"/>
              <a:pathLst>
                <a:path h="30955" w="303837">
                  <a:moveTo>
                    <a:pt x="0" y="0"/>
                  </a:moveTo>
                  <a:lnTo>
                    <a:pt x="303837" y="0"/>
                  </a:lnTo>
                  <a:lnTo>
                    <a:pt x="303837" y="30955"/>
                  </a:lnTo>
                  <a:lnTo>
                    <a:pt x="0" y="30955"/>
                  </a:lnTo>
                  <a:close/>
                </a:path>
              </a:pathLst>
            </a:custGeom>
            <a:solidFill>
              <a:srgbClr val="F8D29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03837" cy="690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09650" y="867038"/>
            <a:ext cx="642520" cy="642520"/>
          </a:xfrm>
          <a:custGeom>
            <a:avLst/>
            <a:gdLst/>
            <a:ahLst/>
            <a:cxnLst/>
            <a:rect r="r" b="b" t="t" l="l"/>
            <a:pathLst>
              <a:path h="642520" w="642520">
                <a:moveTo>
                  <a:pt x="0" y="0"/>
                </a:moveTo>
                <a:lnTo>
                  <a:pt x="642520" y="0"/>
                </a:lnTo>
                <a:lnTo>
                  <a:pt x="642520" y="642520"/>
                </a:lnTo>
                <a:lnTo>
                  <a:pt x="0" y="6425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396292" y="1847846"/>
            <a:ext cx="2959587" cy="8198474"/>
          </a:xfrm>
          <a:custGeom>
            <a:avLst/>
            <a:gdLst/>
            <a:ahLst/>
            <a:cxnLst/>
            <a:rect r="r" b="b" t="t" l="l"/>
            <a:pathLst>
              <a:path h="8198474" w="2959587">
                <a:moveTo>
                  <a:pt x="0" y="0"/>
                </a:moveTo>
                <a:lnTo>
                  <a:pt x="2959587" y="0"/>
                </a:lnTo>
                <a:lnTo>
                  <a:pt x="2959587" y="8198475"/>
                </a:lnTo>
                <a:lnTo>
                  <a:pt x="0" y="819847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799" t="-8004" r="-4799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206530" y="2594745"/>
            <a:ext cx="5214047" cy="7225031"/>
          </a:xfrm>
          <a:custGeom>
            <a:avLst/>
            <a:gdLst/>
            <a:ahLst/>
            <a:cxnLst/>
            <a:rect r="r" b="b" t="t" l="l"/>
            <a:pathLst>
              <a:path h="7225031" w="5214047">
                <a:moveTo>
                  <a:pt x="0" y="0"/>
                </a:moveTo>
                <a:lnTo>
                  <a:pt x="5214047" y="0"/>
                </a:lnTo>
                <a:lnTo>
                  <a:pt x="5214047" y="7225031"/>
                </a:lnTo>
                <a:lnTo>
                  <a:pt x="0" y="722503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813553" y="3386479"/>
            <a:ext cx="8474447" cy="4277789"/>
          </a:xfrm>
          <a:custGeom>
            <a:avLst/>
            <a:gdLst/>
            <a:ahLst/>
            <a:cxnLst/>
            <a:rect r="r" b="b" t="t" l="l"/>
            <a:pathLst>
              <a:path h="4277789" w="8474447">
                <a:moveTo>
                  <a:pt x="0" y="0"/>
                </a:moveTo>
                <a:lnTo>
                  <a:pt x="8474447" y="0"/>
                </a:lnTo>
                <a:lnTo>
                  <a:pt x="8474447" y="4277789"/>
                </a:lnTo>
                <a:lnTo>
                  <a:pt x="0" y="427778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325" t="0" r="-325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4356978" y="1043936"/>
            <a:ext cx="7217899" cy="803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20"/>
              </a:lnSpc>
            </a:pPr>
            <a:r>
              <a:rPr lang="en-US" sz="6000">
                <a:solidFill>
                  <a:srgbClr val="000000"/>
                </a:solidFill>
                <a:latin typeface="Noto Serif Bold"/>
              </a:rPr>
              <a:t>EDA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872975" y="847988"/>
            <a:ext cx="2753475" cy="314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320"/>
              </a:lnSpc>
            </a:pPr>
            <a:r>
              <a:rPr lang="en-US" sz="2000">
                <a:solidFill>
                  <a:srgbClr val="000000"/>
                </a:solidFill>
                <a:latin typeface="Poppins"/>
              </a:rPr>
              <a:t>Vanguard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5700271" y="9091295"/>
            <a:ext cx="1559029" cy="314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320"/>
              </a:lnSpc>
            </a:pPr>
            <a:r>
              <a:rPr lang="en-US" sz="2000">
                <a:solidFill>
                  <a:srgbClr val="FFFFFF"/>
                </a:solidFill>
                <a:latin typeface="Poppins"/>
              </a:rPr>
              <a:t>05 - 10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25059" y="2077856"/>
            <a:ext cx="2124654" cy="9766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>
                <a:solidFill>
                  <a:srgbClr val="000000"/>
                </a:solidFill>
                <a:latin typeface="Canva Sans Bold"/>
              </a:rPr>
              <a:t>Gender distribution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665206" y="1849257"/>
            <a:ext cx="3409860" cy="5143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Canva Sans Bold"/>
              </a:rPr>
              <a:t>Client Tenure </a:t>
            </a:r>
          </a:p>
        </p:txBody>
      </p:sp>
      <p:sp>
        <p:nvSpPr>
          <p:cNvPr name="AutoShape 14" id="14"/>
          <p:cNvSpPr/>
          <p:nvPr/>
        </p:nvSpPr>
        <p:spPr>
          <a:xfrm flipV="true">
            <a:off x="6681550" y="1894327"/>
            <a:ext cx="0" cy="8151994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5" id="15"/>
          <p:cNvSpPr txBox="true"/>
          <p:nvPr/>
        </p:nvSpPr>
        <p:spPr>
          <a:xfrm rot="0">
            <a:off x="13633556" y="8249961"/>
            <a:ext cx="3625744" cy="13261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55"/>
              </a:lnSpc>
            </a:pPr>
            <a:r>
              <a:rPr lang="en-US" sz="2539">
                <a:solidFill>
                  <a:srgbClr val="000000"/>
                </a:solidFill>
                <a:latin typeface="Canva Sans Bold"/>
              </a:rPr>
              <a:t>Average Tenure of Clients: 12 years</a:t>
            </a:r>
          </a:p>
          <a:p>
            <a:pPr algn="ctr" marL="0" indent="0" lvl="0">
              <a:lnSpc>
                <a:spcPts val="3555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105668" y="939161"/>
            <a:ext cx="1153632" cy="117531"/>
            <a:chOff x="0" y="0"/>
            <a:chExt cx="303837" cy="3095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03837" cy="30955"/>
            </a:xfrm>
            <a:custGeom>
              <a:avLst/>
              <a:gdLst/>
              <a:ahLst/>
              <a:cxnLst/>
              <a:rect r="r" b="b" t="t" l="l"/>
              <a:pathLst>
                <a:path h="30955" w="303837">
                  <a:moveTo>
                    <a:pt x="0" y="0"/>
                  </a:moveTo>
                  <a:lnTo>
                    <a:pt x="303837" y="0"/>
                  </a:lnTo>
                  <a:lnTo>
                    <a:pt x="303837" y="30955"/>
                  </a:lnTo>
                  <a:lnTo>
                    <a:pt x="0" y="30955"/>
                  </a:lnTo>
                  <a:close/>
                </a:path>
              </a:pathLst>
            </a:custGeom>
            <a:solidFill>
              <a:srgbClr val="F8D29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03837" cy="690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09650" y="867038"/>
            <a:ext cx="642520" cy="642520"/>
          </a:xfrm>
          <a:custGeom>
            <a:avLst/>
            <a:gdLst/>
            <a:ahLst/>
            <a:cxnLst/>
            <a:rect r="r" b="b" t="t" l="l"/>
            <a:pathLst>
              <a:path h="642520" w="642520">
                <a:moveTo>
                  <a:pt x="0" y="0"/>
                </a:moveTo>
                <a:lnTo>
                  <a:pt x="642520" y="0"/>
                </a:lnTo>
                <a:lnTo>
                  <a:pt x="642520" y="642520"/>
                </a:lnTo>
                <a:lnTo>
                  <a:pt x="0" y="6425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414366" y="3885683"/>
            <a:ext cx="11933841" cy="6064842"/>
          </a:xfrm>
          <a:custGeom>
            <a:avLst/>
            <a:gdLst/>
            <a:ahLst/>
            <a:cxnLst/>
            <a:rect r="r" b="b" t="t" l="l"/>
            <a:pathLst>
              <a:path h="6064842" w="11933841">
                <a:moveTo>
                  <a:pt x="0" y="0"/>
                </a:moveTo>
                <a:lnTo>
                  <a:pt x="11933841" y="0"/>
                </a:lnTo>
                <a:lnTo>
                  <a:pt x="11933841" y="6064842"/>
                </a:lnTo>
                <a:lnTo>
                  <a:pt x="0" y="606484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334" r="0" b="-334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364315" y="1847846"/>
            <a:ext cx="6177078" cy="7558409"/>
          </a:xfrm>
          <a:custGeom>
            <a:avLst/>
            <a:gdLst/>
            <a:ahLst/>
            <a:cxnLst/>
            <a:rect r="r" b="b" t="t" l="l"/>
            <a:pathLst>
              <a:path h="7558409" w="6177078">
                <a:moveTo>
                  <a:pt x="0" y="0"/>
                </a:moveTo>
                <a:lnTo>
                  <a:pt x="6177078" y="0"/>
                </a:lnTo>
                <a:lnTo>
                  <a:pt x="6177078" y="7558409"/>
                </a:lnTo>
                <a:lnTo>
                  <a:pt x="0" y="755840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943605" y="1043936"/>
            <a:ext cx="7217899" cy="803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20"/>
              </a:lnSpc>
            </a:pPr>
            <a:r>
              <a:rPr lang="en-US" sz="6000">
                <a:solidFill>
                  <a:srgbClr val="000000"/>
                </a:solidFill>
                <a:latin typeface="Noto Serif Bold"/>
              </a:rPr>
              <a:t>EDA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872975" y="847988"/>
            <a:ext cx="2753475" cy="314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320"/>
              </a:lnSpc>
            </a:pPr>
            <a:r>
              <a:rPr lang="en-US" sz="2000">
                <a:solidFill>
                  <a:srgbClr val="000000"/>
                </a:solidFill>
                <a:latin typeface="Poppins"/>
              </a:rPr>
              <a:t>Vanguard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5700271" y="9091295"/>
            <a:ext cx="1559029" cy="314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320"/>
              </a:lnSpc>
            </a:pPr>
            <a:r>
              <a:rPr lang="en-US" sz="2000">
                <a:solidFill>
                  <a:srgbClr val="FFFFFF"/>
                </a:solidFill>
                <a:latin typeface="Poppins"/>
              </a:rPr>
              <a:t>05 - 10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09650" y="2163001"/>
            <a:ext cx="5267801" cy="6464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20"/>
              </a:lnSpc>
            </a:pPr>
            <a:r>
              <a:rPr lang="en-US" sz="3800">
                <a:solidFill>
                  <a:srgbClr val="000000"/>
                </a:solidFill>
                <a:latin typeface="Canva Sans Bold"/>
              </a:rPr>
              <a:t>Client age distribution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177987" y="2486216"/>
            <a:ext cx="3932025" cy="12530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0"/>
              </a:lnSpc>
            </a:pPr>
            <a:r>
              <a:rPr lang="en-US" sz="2393">
                <a:solidFill>
                  <a:srgbClr val="000000"/>
                </a:solidFill>
                <a:latin typeface="Canva Sans Bold"/>
              </a:rPr>
              <a:t>Average Age of Clients: 46.44 years</a:t>
            </a:r>
          </a:p>
          <a:p>
            <a:pPr algn="ctr">
              <a:lnSpc>
                <a:spcPts val="3350"/>
              </a:lnSpc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09650" y="867038"/>
            <a:ext cx="642520" cy="642520"/>
          </a:xfrm>
          <a:custGeom>
            <a:avLst/>
            <a:gdLst/>
            <a:ahLst/>
            <a:cxnLst/>
            <a:rect r="r" b="b" t="t" l="l"/>
            <a:pathLst>
              <a:path h="642520" w="642520">
                <a:moveTo>
                  <a:pt x="0" y="0"/>
                </a:moveTo>
                <a:lnTo>
                  <a:pt x="642520" y="0"/>
                </a:lnTo>
                <a:lnTo>
                  <a:pt x="642520" y="642520"/>
                </a:lnTo>
                <a:lnTo>
                  <a:pt x="0" y="6425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1727122" y="5105461"/>
            <a:ext cx="4955363" cy="16078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49"/>
              </a:lnSpc>
            </a:pPr>
            <a:r>
              <a:rPr lang="en-US" sz="4299">
                <a:solidFill>
                  <a:srgbClr val="000000"/>
                </a:solidFill>
                <a:latin typeface="Poppins"/>
              </a:rPr>
              <a:t>CLICK TO SEE </a:t>
            </a:r>
            <a:r>
              <a:rPr lang="en-US" sz="4299" u="sng">
                <a:solidFill>
                  <a:srgbClr val="2EC4FF"/>
                </a:solidFill>
                <a:latin typeface="Poppins"/>
                <a:hlinkClick r:id="rId4" tooltip="https://public.tableau.com/app/profile/roy.joannides/viz/VanguardProject/Dashboard1"/>
              </a:rPr>
              <a:t>WORKBOOK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872975" y="847988"/>
            <a:ext cx="2753475" cy="314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320"/>
              </a:lnSpc>
            </a:pPr>
            <a:r>
              <a:rPr lang="en-US" sz="2000">
                <a:solidFill>
                  <a:srgbClr val="000000"/>
                </a:solidFill>
                <a:latin typeface="Poppins"/>
              </a:rPr>
              <a:t>Vanguard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1671148" y="1901596"/>
            <a:ext cx="6616852" cy="1575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120"/>
              </a:lnSpc>
            </a:pPr>
            <a:r>
              <a:rPr lang="en-US" sz="6000">
                <a:solidFill>
                  <a:srgbClr val="000000"/>
                </a:solidFill>
                <a:latin typeface="Noto Serif Bold"/>
              </a:rPr>
              <a:t>Tableau Visualizations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64496" y="1614312"/>
            <a:ext cx="426620" cy="393556"/>
          </a:xfrm>
          <a:custGeom>
            <a:avLst/>
            <a:gdLst/>
            <a:ahLst/>
            <a:cxnLst/>
            <a:rect r="r" b="b" t="t" l="l"/>
            <a:pathLst>
              <a:path h="393556" w="426620">
                <a:moveTo>
                  <a:pt x="0" y="0"/>
                </a:moveTo>
                <a:lnTo>
                  <a:pt x="426620" y="0"/>
                </a:lnTo>
                <a:lnTo>
                  <a:pt x="426620" y="393557"/>
                </a:lnTo>
                <a:lnTo>
                  <a:pt x="0" y="3935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14521" y="3045261"/>
            <a:ext cx="7989977" cy="5778062"/>
          </a:xfrm>
          <a:custGeom>
            <a:avLst/>
            <a:gdLst/>
            <a:ahLst/>
            <a:cxnLst/>
            <a:rect r="r" b="b" t="t" l="l"/>
            <a:pathLst>
              <a:path h="5778062" w="7989977">
                <a:moveTo>
                  <a:pt x="0" y="0"/>
                </a:moveTo>
                <a:lnTo>
                  <a:pt x="7989977" y="0"/>
                </a:lnTo>
                <a:lnTo>
                  <a:pt x="7989977" y="5778063"/>
                </a:lnTo>
                <a:lnTo>
                  <a:pt x="0" y="577806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872975" y="847988"/>
            <a:ext cx="2753475" cy="314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320"/>
              </a:lnSpc>
            </a:pPr>
            <a:r>
              <a:rPr lang="en-US" sz="2000">
                <a:solidFill>
                  <a:srgbClr val="FFFFFF"/>
                </a:solidFill>
                <a:latin typeface="Poppins"/>
              </a:rPr>
              <a:t>Vanguard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589851" y="410426"/>
            <a:ext cx="13366204" cy="822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245"/>
              </a:lnSpc>
            </a:pPr>
            <a:r>
              <a:rPr lang="en-US" sz="6122">
                <a:solidFill>
                  <a:srgbClr val="000000"/>
                </a:solidFill>
                <a:latin typeface="Noto Serif Bold"/>
              </a:rPr>
              <a:t>Performance Metrics and Testing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289501" y="1519062"/>
            <a:ext cx="6080099" cy="4610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2400">
                <a:solidFill>
                  <a:srgbClr val="000000"/>
                </a:solidFill>
                <a:latin typeface="Poppins Bold"/>
              </a:rPr>
              <a:t>COMPLETION RATE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379126" y="2398394"/>
            <a:ext cx="8419988" cy="6424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>
                <a:solidFill>
                  <a:srgbClr val="000000"/>
                </a:solidFill>
                <a:latin typeface="Canva Sans"/>
              </a:rPr>
              <a:t>Null Hypothesis (H0): There is no difference in completion rates between the Test and Control groups.</a:t>
            </a:r>
          </a:p>
          <a:p>
            <a:pPr algn="ctr">
              <a:lnSpc>
                <a:spcPts val="3920"/>
              </a:lnSpc>
            </a:pPr>
          </a:p>
          <a:p>
            <a:pPr algn="ctr">
              <a:lnSpc>
                <a:spcPts val="3920"/>
              </a:lnSpc>
            </a:pPr>
            <a:r>
              <a:rPr lang="en-US" sz="2800">
                <a:solidFill>
                  <a:srgbClr val="000000"/>
                </a:solidFill>
                <a:latin typeface="Canva Sans"/>
              </a:rPr>
              <a:t>Alternative Hypothesis (H1): There is a difference in completion rates between the Test and Control groups.</a:t>
            </a:r>
          </a:p>
          <a:p>
            <a:pPr algn="ctr">
              <a:lnSpc>
                <a:spcPts val="3920"/>
              </a:lnSpc>
            </a:pPr>
          </a:p>
          <a:p>
            <a:pPr algn="ctr">
              <a:lnSpc>
                <a:spcPts val="3920"/>
              </a:lnSpc>
            </a:pPr>
            <a:r>
              <a:rPr lang="en-US" sz="2800">
                <a:solidFill>
                  <a:srgbClr val="000000"/>
                </a:solidFill>
                <a:latin typeface="Canva Sans"/>
              </a:rPr>
              <a:t>Z-statistic: -35.113623085561784</a:t>
            </a:r>
          </a:p>
          <a:p>
            <a:pPr algn="ctr">
              <a:lnSpc>
                <a:spcPts val="3920"/>
              </a:lnSpc>
            </a:pPr>
            <a:r>
              <a:rPr lang="en-US" sz="2800">
                <a:solidFill>
                  <a:srgbClr val="000000"/>
                </a:solidFill>
                <a:latin typeface="Canva Sans"/>
              </a:rPr>
              <a:t>P-value: 4.17670253075403e-270</a:t>
            </a:r>
          </a:p>
          <a:p>
            <a:pPr algn="ctr">
              <a:lnSpc>
                <a:spcPts val="3920"/>
              </a:lnSpc>
            </a:pPr>
            <a:r>
              <a:rPr lang="en-US" sz="2800">
                <a:solidFill>
                  <a:srgbClr val="000000"/>
                </a:solidFill>
                <a:latin typeface="Canva Sans"/>
              </a:rPr>
              <a:t>Reject the null hypothesis: There is a difference in completion rates.</a:t>
            </a:r>
          </a:p>
          <a:p>
            <a:pPr algn="ctr">
              <a:lnSpc>
                <a:spcPts val="3920"/>
              </a:lnSpc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DAGA2lLXHPI</dc:identifier>
  <dcterms:modified xsi:type="dcterms:W3CDTF">2011-08-01T06:04:30Z</dcterms:modified>
  <cp:revision>1</cp:revision>
  <dc:title>Investing in Real Estate</dc:title>
</cp:coreProperties>
</file>